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4" r:id="rId2"/>
    <p:sldMasterId id="2147483675" r:id="rId3"/>
  </p:sldMasterIdLst>
  <p:notesMasterIdLst>
    <p:notesMasterId r:id="rId39"/>
  </p:notes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12192000" cy="6858000"/>
  <p:notesSz cx="6858000" cy="9144000"/>
  <p:embeddedFontLst>
    <p:embeddedFont>
      <p:font typeface="Century Gothic" panose="020B0502020202020204" pitchFamily="34" charset="0"/>
      <p:regular r:id="rId40"/>
      <p:bold r:id="rId41"/>
      <p:italic r:id="rId42"/>
      <p:boldItalic r:id="rId43"/>
    </p:embeddedFont>
    <p:embeddedFont>
      <p:font typeface="Arial Narrow" panose="020B0606020202030204" pitchFamily="34" charset="0"/>
      <p:regular r:id="rId44"/>
      <p:bold r:id="rId45"/>
      <p:italic r:id="rId46"/>
      <p:boldItalic r:id="rId47"/>
    </p:embeddedFont>
    <p:embeddedFont>
      <p:font typeface="Carme" panose="020B0604020202020204" charset="0"/>
      <p:regular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6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7.fntdata"/><Relationship Id="rId20" Type="http://schemas.openxmlformats.org/officeDocument/2006/relationships/slide" Target="slides/slide17.xml"/><Relationship Id="rId41" Type="http://schemas.openxmlformats.org/officeDocument/2006/relationships/font" Target="fonts/font2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701421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22617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2F2FE21-22E8-4327-A6AF-B89BCFCCAF94}" type="slidenum">
              <a:rPr lang="ru-RU" altLang="ru-RU" sz="1200" smtClean="0">
                <a:latin typeface="Times New Roman" pitchFamily="18" charset="0"/>
              </a:rPr>
              <a:pPr eaLnBrk="1" hangingPunct="1">
                <a:defRPr/>
              </a:pPr>
              <a:t>2</a:t>
            </a:fld>
            <a:endParaRPr lang="ru-RU" altLang="ru-RU" sz="120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94628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C07A358-EA39-4431-A3EC-0A8274E159DF}" type="slidenum">
              <a:rPr lang="ru-RU" altLang="ru-RU" sz="1200" smtClean="0">
                <a:latin typeface="Times New Roman" pitchFamily="18" charset="0"/>
              </a:rPr>
              <a:pPr eaLnBrk="1" hangingPunct="1">
                <a:defRPr/>
              </a:pPr>
              <a:t>5</a:t>
            </a:fld>
            <a:endParaRPr lang="ru-RU" altLang="ru-RU" sz="1200" smtClean="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752346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2F2FE21-22E8-4327-A6AF-B89BCFCCAF94}" type="slidenum">
              <a:rPr lang="ru-RU" altLang="ru-RU" sz="1200" smtClean="0">
                <a:latin typeface="Times New Roman" pitchFamily="18" charset="0"/>
              </a:rPr>
              <a:pPr eaLnBrk="1" hangingPunct="1">
                <a:defRPr/>
              </a:pPr>
              <a:t>9</a:t>
            </a:fld>
            <a:endParaRPr lang="ru-RU" altLang="ru-RU" sz="120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04004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9585" marR="0" lvl="5" indent="-1268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19170" marR="0" lvl="6" indent="-126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28754" marR="0" lvl="7" indent="-1265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438339" marR="0" lvl="8" indent="-126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2446866" y="115888"/>
            <a:ext cx="6288899" cy="108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287866" y="1700213"/>
            <a:ext cx="11521200" cy="316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88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20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742950" marR="0" lvl="1" indent="-571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8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1143000" marR="0" lvl="2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6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1600200" marR="0" lvl="3" indent="-508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4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2057400" marR="0" lvl="4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2514600" marR="0" lvl="5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L="2971800" marR="0" lvl="6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L="3429000" marR="0" lvl="7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L="3886200" marR="0" lvl="8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11184466" y="6345237"/>
            <a:ext cx="762000" cy="368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25000"/>
              <a:buFont typeface="Arial"/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800" b="0" i="0" u="none" strike="noStrike" cap="none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963082" y="4406900"/>
            <a:ext cx="10363200" cy="13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4000" b="1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963082" y="2906713"/>
            <a:ext cx="10363200" cy="150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20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18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16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14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14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14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14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14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14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1184466" y="6345237"/>
            <a:ext cx="762000" cy="368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25000"/>
              <a:buFont typeface="Arial"/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800" b="0" i="0" u="none" strike="noStrike" cap="none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2446866" y="115888"/>
            <a:ext cx="6288899" cy="108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287866" y="1700213"/>
            <a:ext cx="5658000" cy="316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28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24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20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8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8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8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8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8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8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6148916" y="1700213"/>
            <a:ext cx="5660100" cy="316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28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24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20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8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8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8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8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8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8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11184466" y="6345237"/>
            <a:ext cx="762000" cy="368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25000"/>
              <a:buFont typeface="Arial"/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800" b="0" i="0" u="none" strike="noStrike" cap="none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09600" y="1535112"/>
            <a:ext cx="5386800" cy="63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2400" b="1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2000" b="1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1800" b="1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1600" b="1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1600" b="1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1600" b="1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1600" b="1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1600" b="1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1600" b="1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800" cy="395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24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20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8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6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6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6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6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6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6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3"/>
          </p:nvPr>
        </p:nvSpPr>
        <p:spPr>
          <a:xfrm>
            <a:off x="6193366" y="1535112"/>
            <a:ext cx="5389200" cy="63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2400" b="1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2000" b="1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1800" b="1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1600" b="1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1600" b="1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1600" b="1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1600" b="1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1600" b="1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1600" b="1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4"/>
          </p:nvPr>
        </p:nvSpPr>
        <p:spPr>
          <a:xfrm>
            <a:off x="6193366" y="2174875"/>
            <a:ext cx="5389200" cy="395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24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20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8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6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6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6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6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6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6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11184466" y="6345237"/>
            <a:ext cx="762000" cy="368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25000"/>
              <a:buFont typeface="Arial"/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800" b="0" i="0" u="none" strike="noStrike" cap="none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2446866" y="115888"/>
            <a:ext cx="6288899" cy="108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11184466" y="6345237"/>
            <a:ext cx="762000" cy="368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25000"/>
              <a:buFont typeface="Arial"/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800" b="0" i="0" u="none" strike="noStrike" cap="none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4011300" cy="116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000" b="1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700" cy="585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3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28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24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20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20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20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20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20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20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2"/>
          </p:nvPr>
        </p:nvSpPr>
        <p:spPr>
          <a:xfrm>
            <a:off x="609600" y="1435100"/>
            <a:ext cx="4011300" cy="469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14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1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10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9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9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9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9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9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9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11184466" y="6345237"/>
            <a:ext cx="762000" cy="368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25000"/>
              <a:buFont typeface="Arial"/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800" b="0" i="0" u="none" strike="noStrike" cap="none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000" b="1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3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28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24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20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20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20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20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20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20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2389717" y="5367337"/>
            <a:ext cx="7315200" cy="80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14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1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10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9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9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9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9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9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9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11184466" y="6345237"/>
            <a:ext cx="762000" cy="368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25000"/>
              <a:buFont typeface="Arial"/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800" b="0" i="0" u="none" strike="noStrike" cap="none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2446866" y="115888"/>
            <a:ext cx="6288899" cy="108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 rot="5400000">
            <a:off x="4463982" y="-2476086"/>
            <a:ext cx="3168600" cy="1152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88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20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742950" marR="0" lvl="1" indent="-571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8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1143000" marR="0" lvl="2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6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1600200" marR="0" lvl="3" indent="-508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4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2057400" marR="0" lvl="4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2514600" marR="0" lvl="5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L="2971800" marR="0" lvl="6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L="3429000" marR="0" lvl="7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L="3886200" marR="0" lvl="8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11184466" y="6345237"/>
            <a:ext cx="762000" cy="368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25000"/>
              <a:buFont typeface="Arial"/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800" b="0" i="0" u="none" strike="noStrike" cap="none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 rot="5400000">
            <a:off x="7993032" y="1052937"/>
            <a:ext cx="4752900" cy="287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 rot="5400000">
            <a:off x="2130915" y="-1727311"/>
            <a:ext cx="4752900" cy="8439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88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20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742950" marR="0" lvl="1" indent="-571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8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1143000" marR="0" lvl="2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6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1600200" marR="0" lvl="3" indent="-508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4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2057400" marR="0" lvl="4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2514600" marR="0" lvl="5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L="2971800" marR="0" lvl="6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L="3429000" marR="0" lvl="7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L="3886200" marR="0" lvl="8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11184466" y="6345237"/>
            <a:ext cx="762000" cy="368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25000"/>
              <a:buFont typeface="Arial"/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800" b="0" i="0" u="none" strike="noStrike" cap="none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2446866" y="115888"/>
            <a:ext cx="6288899" cy="108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11184466" y="6345237"/>
            <a:ext cx="762000" cy="368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25000"/>
              <a:buFont typeface="Arial"/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800" b="0" i="0" u="none" strike="noStrike" cap="none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 descr="C:\Users\Fomin_D\Desktop\Рисунок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407701" y="2857500"/>
            <a:ext cx="729681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7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9585" marR="0" lvl="5" indent="-12684" algn="l" rtl="0">
              <a:spcBef>
                <a:spcPts val="0"/>
              </a:spcBef>
              <a:spcAft>
                <a:spcPts val="0"/>
              </a:spcAft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19170" marR="0" lvl="6" indent="-12669" algn="l" rtl="0">
              <a:spcBef>
                <a:spcPts val="0"/>
              </a:spcBef>
              <a:spcAft>
                <a:spcPts val="0"/>
              </a:spcAft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28754" marR="0" lvl="7" indent="-12654" algn="l" rtl="0">
              <a:spcBef>
                <a:spcPts val="0"/>
              </a:spcBef>
              <a:spcAft>
                <a:spcPts val="0"/>
              </a:spcAft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438339" marR="0" lvl="8" indent="-12638" algn="l" rtl="0">
              <a:spcBef>
                <a:spcPts val="0"/>
              </a:spcBef>
              <a:spcAft>
                <a:spcPts val="0"/>
              </a:spcAft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2446866" y="115888"/>
            <a:ext cx="6288899" cy="108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chart" idx="2"/>
          </p:nvPr>
        </p:nvSpPr>
        <p:spPr>
          <a:xfrm>
            <a:off x="287866" y="1700213"/>
            <a:ext cx="11521200" cy="316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88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20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742950" marR="0" lvl="1" indent="-571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8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1143000" marR="0" lvl="2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6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1600200" marR="0" lvl="3" indent="-508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4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2057400" marR="0" lvl="4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2514600" marR="0" lvl="5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L="2971800" marR="0" lvl="6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L="3429000" marR="0" lvl="7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L="3886200" marR="0" lvl="8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11184466" y="6345237"/>
            <a:ext cx="762000" cy="368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25000"/>
              <a:buFont typeface="Arial"/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800" b="0" i="0" u="none" strike="noStrike" cap="none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2446866" y="115888"/>
            <a:ext cx="6288899" cy="108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287866" y="1700213"/>
            <a:ext cx="5658000" cy="316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88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20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742950" marR="0" lvl="1" indent="-571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8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1143000" marR="0" lvl="2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6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1600200" marR="0" lvl="3" indent="-508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4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2057400" marR="0" lvl="4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2514600" marR="0" lvl="5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L="2971800" marR="0" lvl="6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L="3429000" marR="0" lvl="7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L="3886200" marR="0" lvl="8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chart" idx="2"/>
          </p:nvPr>
        </p:nvSpPr>
        <p:spPr>
          <a:xfrm>
            <a:off x="6148916" y="1700213"/>
            <a:ext cx="5660100" cy="316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88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20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742950" marR="0" lvl="1" indent="-571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8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1143000" marR="0" lvl="2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6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1600200" marR="0" lvl="3" indent="-508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4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2057400" marR="0" lvl="4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2514600" marR="0" lvl="5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L="2971800" marR="0" lvl="6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L="3429000" marR="0" lvl="7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L="3886200" marR="0" lvl="8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11184466" y="6345237"/>
            <a:ext cx="762000" cy="368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25000"/>
              <a:buFont typeface="Arial"/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800" b="0" i="0" u="none" strike="noStrike" cap="none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2446866" y="115888"/>
            <a:ext cx="6288899" cy="108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287866" y="1700213"/>
            <a:ext cx="5658000" cy="316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88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20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742950" marR="0" lvl="1" indent="-571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8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1143000" marR="0" lvl="2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6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1600200" marR="0" lvl="3" indent="-508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4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2057400" marR="0" lvl="4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2514600" marR="0" lvl="5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L="2971800" marR="0" lvl="6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L="3429000" marR="0" lvl="7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L="3886200" marR="0" lvl="8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2"/>
          </p:nvPr>
        </p:nvSpPr>
        <p:spPr>
          <a:xfrm>
            <a:off x="6148916" y="1700213"/>
            <a:ext cx="5660100" cy="316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88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20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742950" marR="0" lvl="1" indent="-571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8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1143000" marR="0" lvl="2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6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1600200" marR="0" lvl="3" indent="-508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4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2057400" marR="0" lvl="4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2514600" marR="0" lvl="5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L="2971800" marR="0" lvl="6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L="3429000" marR="0" lvl="7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L="3886200" marR="0" lvl="8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11184466" y="6345237"/>
            <a:ext cx="762000" cy="368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25000"/>
              <a:buFont typeface="Arial"/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800" b="0" i="0" u="none" strike="noStrike" cap="none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раздела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61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ru-RU" sz="1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2159563" y="163347"/>
            <a:ext cx="6288615" cy="144145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7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9585" marR="0" lvl="5" indent="-12684" algn="l" rtl="0">
              <a:spcBef>
                <a:spcPts val="0"/>
              </a:spcBef>
              <a:spcAft>
                <a:spcPts val="0"/>
              </a:spcAft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19170" marR="0" lvl="6" indent="-12669" algn="l" rtl="0">
              <a:spcBef>
                <a:spcPts val="0"/>
              </a:spcBef>
              <a:spcAft>
                <a:spcPts val="0"/>
              </a:spcAft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28754" marR="0" lvl="7" indent="-12654" algn="l" rtl="0">
              <a:spcBef>
                <a:spcPts val="0"/>
              </a:spcBef>
              <a:spcAft>
                <a:spcPts val="0"/>
              </a:spcAft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438339" marR="0" lvl="8" indent="-12638" algn="l" rtl="0">
              <a:spcBef>
                <a:spcPts val="0"/>
              </a:spcBef>
              <a:spcAft>
                <a:spcPts val="0"/>
              </a:spcAft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799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39177" marR="0" lvl="0" indent="-69823" algn="l" rtl="0">
              <a:spcBef>
                <a:spcPts val="533"/>
              </a:spcBef>
              <a:spcAft>
                <a:spcPts val="0"/>
              </a:spcAft>
              <a:buClr>
                <a:srgbClr val="C00000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80471" marR="0" lvl="1" indent="-137571" algn="l" rtl="0"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19649" marR="0" lvl="2" indent="-114303" algn="l" rtl="0">
              <a:spcBef>
                <a:spcPts val="427"/>
              </a:spcBef>
              <a:spcAft>
                <a:spcPts val="0"/>
              </a:spcAft>
              <a:buClr>
                <a:srgbClr val="C00000"/>
              </a:buClr>
              <a:buSzPct val="101571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60943" marR="0" lvl="3" indent="-131188" algn="l" rtl="0">
              <a:spcBef>
                <a:spcPts val="373"/>
              </a:spcBef>
              <a:spcAft>
                <a:spcPts val="0"/>
              </a:spcAft>
              <a:buClr>
                <a:srgbClr val="C00000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00121" marR="0" lvl="4" indent="-146021" algn="l" rtl="0">
              <a:spcBef>
                <a:spcPts val="32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352716" marR="0" lvl="5" indent="-148061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301" marR="0" lvl="6" indent="-14804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886" marR="0" lvl="7" indent="-148031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470" marR="0" lvl="8" indent="-148015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61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ru-RU" sz="1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61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ru-RU" sz="1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4" descr="C:\Users\tyulyu\Desktop\Листовка в PPT\лого рару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30" y="6442133"/>
            <a:ext cx="1421859" cy="29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063750" y="275166"/>
            <a:ext cx="729614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9585" marR="0" lvl="5" indent="-12684" algn="l" rtl="0">
              <a:spcBef>
                <a:spcPts val="0"/>
              </a:spcBef>
              <a:spcAft>
                <a:spcPts val="0"/>
              </a:spcAft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19170" marR="0" lvl="6" indent="-12669" algn="l" rtl="0">
              <a:spcBef>
                <a:spcPts val="0"/>
              </a:spcBef>
              <a:spcAft>
                <a:spcPts val="0"/>
              </a:spcAft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28754" marR="0" lvl="7" indent="-12654" algn="l" rtl="0">
              <a:spcBef>
                <a:spcPts val="0"/>
              </a:spcBef>
              <a:spcAft>
                <a:spcPts val="0"/>
              </a:spcAft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438339" marR="0" lvl="8" indent="-12638" algn="l" rtl="0">
              <a:spcBef>
                <a:spcPts val="0"/>
              </a:spcBef>
              <a:spcAft>
                <a:spcPts val="0"/>
              </a:spcAft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61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4" descr="C:\Users\tyulyu\Desktop\Листовка в PPT\лого рару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30" y="6442133"/>
            <a:ext cx="1421859" cy="29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9633D-8F09-4627-9E30-5797C69E35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5" name="Picture 4" descr="C:\Users\tyulyu\Desktop\Листовка в PPT\лого рару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30" y="6442133"/>
            <a:ext cx="1421859" cy="29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629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едложение (Продукт ММП)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54849" y="4776157"/>
            <a:ext cx="3632700" cy="182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8100" algn="l" rtl="0">
              <a:lnSpc>
                <a:spcPct val="90000"/>
              </a:lnSpc>
              <a:spcBef>
                <a:spcPts val="400"/>
              </a:spcBef>
              <a:spcAft>
                <a:spcPts val="1000"/>
              </a:spcAft>
              <a:buClr>
                <a:srgbClr val="CC0000"/>
              </a:buClr>
              <a:buSzPct val="60000"/>
              <a:buFont typeface="Noto Sans Symbols"/>
              <a:buChar char="■"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71450" algn="l" rtl="0">
              <a:lnSpc>
                <a:spcPct val="90000"/>
              </a:lnSpc>
              <a:spcBef>
                <a:spcPts val="360"/>
              </a:spcBef>
              <a:spcAft>
                <a:spcPts val="540"/>
              </a:spcAft>
              <a:buClr>
                <a:srgbClr val="CC0000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81280" algn="l" rtl="0">
              <a:lnSpc>
                <a:spcPct val="90000"/>
              </a:lnSpc>
              <a:spcBef>
                <a:spcPts val="320"/>
              </a:spcBef>
              <a:spcAft>
                <a:spcPts val="320"/>
              </a:spcAft>
              <a:buClr>
                <a:srgbClr val="CC0000"/>
              </a:buClr>
              <a:buSzPct val="80000"/>
              <a:buFont typeface="Noto Sans Symbols"/>
              <a:buChar char="▪"/>
              <a:defRPr sz="16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27000" algn="l" rtl="0">
              <a:lnSpc>
                <a:spcPct val="90000"/>
              </a:lnSpc>
              <a:spcBef>
                <a:spcPts val="280"/>
              </a:spcBef>
              <a:spcAft>
                <a:spcPts val="280"/>
              </a:spcAft>
              <a:buClr>
                <a:srgbClr val="CC0000"/>
              </a:buClr>
              <a:buSzPct val="100000"/>
              <a:buFont typeface="Times New Roman"/>
              <a:buChar char="▪"/>
              <a:defRPr sz="14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270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Arial"/>
              <a:buChar char="∙"/>
              <a:defRPr sz="14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Arial"/>
              <a:buChar char="∙"/>
              <a:defRPr sz="18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Arial"/>
              <a:buChar char="∙"/>
              <a:defRPr sz="18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Arial"/>
              <a:buChar char="∙"/>
              <a:defRPr sz="18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Arial"/>
              <a:buChar char="∙"/>
              <a:defRPr sz="18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309510" y="4776157"/>
            <a:ext cx="3632699" cy="182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8100" algn="l" rtl="0">
              <a:lnSpc>
                <a:spcPct val="90000"/>
              </a:lnSpc>
              <a:spcBef>
                <a:spcPts val="400"/>
              </a:spcBef>
              <a:spcAft>
                <a:spcPts val="1000"/>
              </a:spcAft>
              <a:buClr>
                <a:srgbClr val="CC0000"/>
              </a:buClr>
              <a:buSzPct val="60000"/>
              <a:buFont typeface="Noto Sans Symbols"/>
              <a:buChar char="■"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71450" algn="l" rtl="0">
              <a:lnSpc>
                <a:spcPct val="90000"/>
              </a:lnSpc>
              <a:spcBef>
                <a:spcPts val="360"/>
              </a:spcBef>
              <a:spcAft>
                <a:spcPts val="540"/>
              </a:spcAft>
              <a:buClr>
                <a:srgbClr val="CC0000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81280" algn="l" rtl="0">
              <a:lnSpc>
                <a:spcPct val="90000"/>
              </a:lnSpc>
              <a:spcBef>
                <a:spcPts val="320"/>
              </a:spcBef>
              <a:spcAft>
                <a:spcPts val="320"/>
              </a:spcAft>
              <a:buClr>
                <a:srgbClr val="CC0000"/>
              </a:buClr>
              <a:buSzPct val="80000"/>
              <a:buFont typeface="Noto Sans Symbols"/>
              <a:buChar char="▪"/>
              <a:defRPr sz="16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27000" algn="l" rtl="0">
              <a:lnSpc>
                <a:spcPct val="90000"/>
              </a:lnSpc>
              <a:spcBef>
                <a:spcPts val="280"/>
              </a:spcBef>
              <a:spcAft>
                <a:spcPts val="280"/>
              </a:spcAft>
              <a:buClr>
                <a:srgbClr val="CC0000"/>
              </a:buClr>
              <a:buSzPct val="100000"/>
              <a:buFont typeface="Times New Roman"/>
              <a:buChar char="▪"/>
              <a:defRPr sz="14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270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Arial"/>
              <a:buChar char="∙"/>
              <a:defRPr sz="14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Arial"/>
              <a:buChar char="∙"/>
              <a:defRPr sz="18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Arial"/>
              <a:buChar char="∙"/>
              <a:defRPr sz="18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Arial"/>
              <a:buChar char="∙"/>
              <a:defRPr sz="18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Arial"/>
              <a:buChar char="∙"/>
              <a:defRPr sz="18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3"/>
          </p:nvPr>
        </p:nvSpPr>
        <p:spPr>
          <a:xfrm>
            <a:off x="8250040" y="4776157"/>
            <a:ext cx="3632700" cy="182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8100" algn="l" rtl="0">
              <a:lnSpc>
                <a:spcPct val="90000"/>
              </a:lnSpc>
              <a:spcBef>
                <a:spcPts val="400"/>
              </a:spcBef>
              <a:spcAft>
                <a:spcPts val="1000"/>
              </a:spcAft>
              <a:buClr>
                <a:srgbClr val="CC0000"/>
              </a:buClr>
              <a:buSzPct val="60000"/>
              <a:buFont typeface="Noto Sans Symbols"/>
              <a:buChar char="■"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71450" algn="l" rtl="0">
              <a:lnSpc>
                <a:spcPct val="90000"/>
              </a:lnSpc>
              <a:spcBef>
                <a:spcPts val="360"/>
              </a:spcBef>
              <a:spcAft>
                <a:spcPts val="540"/>
              </a:spcAft>
              <a:buClr>
                <a:srgbClr val="CC0000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81280" algn="l" rtl="0">
              <a:lnSpc>
                <a:spcPct val="90000"/>
              </a:lnSpc>
              <a:spcBef>
                <a:spcPts val="320"/>
              </a:spcBef>
              <a:spcAft>
                <a:spcPts val="320"/>
              </a:spcAft>
              <a:buClr>
                <a:srgbClr val="CC0000"/>
              </a:buClr>
              <a:buSzPct val="80000"/>
              <a:buFont typeface="Noto Sans Symbols"/>
              <a:buChar char="▪"/>
              <a:defRPr sz="16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27000" algn="l" rtl="0">
              <a:lnSpc>
                <a:spcPct val="90000"/>
              </a:lnSpc>
              <a:spcBef>
                <a:spcPts val="280"/>
              </a:spcBef>
              <a:spcAft>
                <a:spcPts val="280"/>
              </a:spcAft>
              <a:buClr>
                <a:srgbClr val="CC0000"/>
              </a:buClr>
              <a:buSzPct val="100000"/>
              <a:buFont typeface="Times New Roman"/>
              <a:buChar char="▪"/>
              <a:defRPr sz="14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270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Arial"/>
              <a:buChar char="∙"/>
              <a:defRPr sz="14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Arial"/>
              <a:buChar char="∙"/>
              <a:defRPr sz="18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Arial"/>
              <a:buChar char="∙"/>
              <a:defRPr sz="18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Arial"/>
              <a:buChar char="∙"/>
              <a:defRPr sz="18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Arial"/>
              <a:buChar char="∙"/>
              <a:defRPr sz="18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4"/>
          </p:nvPr>
        </p:nvSpPr>
        <p:spPr>
          <a:xfrm>
            <a:off x="355200" y="3556403"/>
            <a:ext cx="3633600" cy="92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360"/>
              </a:spcBef>
              <a:spcAft>
                <a:spcPts val="900"/>
              </a:spcAft>
              <a:buClr>
                <a:srgbClr val="CC0000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360"/>
              </a:spcBef>
              <a:spcAft>
                <a:spcPts val="540"/>
              </a:spcAft>
              <a:buClr>
                <a:srgbClr val="CC0000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360"/>
              </a:spcBef>
              <a:spcAft>
                <a:spcPts val="360"/>
              </a:spcAft>
              <a:buClr>
                <a:srgbClr val="CC0000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360"/>
              </a:spcBef>
              <a:spcAft>
                <a:spcPts val="360"/>
              </a:spcAft>
              <a:buClr>
                <a:srgbClr val="CC0000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CC0000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Arial"/>
              <a:buChar char="∙"/>
              <a:defRPr sz="1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Arial"/>
              <a:buChar char="∙"/>
              <a:defRPr sz="1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Arial"/>
              <a:buChar char="∙"/>
              <a:defRPr sz="1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Arial"/>
              <a:buChar char="∙"/>
              <a:defRPr sz="1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5"/>
          </p:nvPr>
        </p:nvSpPr>
        <p:spPr>
          <a:xfrm>
            <a:off x="4310400" y="3556396"/>
            <a:ext cx="3633600" cy="92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360"/>
              </a:spcBef>
              <a:spcAft>
                <a:spcPts val="900"/>
              </a:spcAft>
              <a:buClr>
                <a:srgbClr val="CC0000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320"/>
              </a:spcBef>
              <a:spcAft>
                <a:spcPts val="480"/>
              </a:spcAft>
              <a:buClr>
                <a:srgbClr val="CC0000"/>
              </a:buClr>
              <a:buFont typeface="Noto Sans Symbols"/>
              <a:buNone/>
              <a:defRPr sz="16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80"/>
              </a:spcBef>
              <a:spcAft>
                <a:spcPts val="280"/>
              </a:spcAft>
              <a:buClr>
                <a:srgbClr val="CC0000"/>
              </a:buClr>
              <a:buFont typeface="Noto Sans Symbols"/>
              <a:buNone/>
              <a:defRPr sz="14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40"/>
              </a:spcBef>
              <a:spcAft>
                <a:spcPts val="240"/>
              </a:spcAft>
              <a:buClr>
                <a:srgbClr val="CC0000"/>
              </a:buClr>
              <a:buFont typeface="Times New Roman"/>
              <a:buNone/>
              <a:defRPr sz="12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CC0000"/>
              </a:buClr>
              <a:buFont typeface="Arial"/>
              <a:buNone/>
              <a:defRPr sz="1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Arial"/>
              <a:buChar char="∙"/>
              <a:defRPr sz="1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Arial"/>
              <a:buChar char="∙"/>
              <a:defRPr sz="1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Arial"/>
              <a:buChar char="∙"/>
              <a:defRPr sz="1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Arial"/>
              <a:buChar char="∙"/>
              <a:defRPr sz="1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6"/>
          </p:nvPr>
        </p:nvSpPr>
        <p:spPr>
          <a:xfrm>
            <a:off x="8251200" y="3556396"/>
            <a:ext cx="3633600" cy="92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360"/>
              </a:spcBef>
              <a:spcAft>
                <a:spcPts val="900"/>
              </a:spcAft>
              <a:buClr>
                <a:srgbClr val="CC0000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360"/>
              </a:spcBef>
              <a:spcAft>
                <a:spcPts val="540"/>
              </a:spcAft>
              <a:buClr>
                <a:srgbClr val="CC0000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360"/>
              </a:spcBef>
              <a:spcAft>
                <a:spcPts val="360"/>
              </a:spcAft>
              <a:buClr>
                <a:srgbClr val="CC0000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360"/>
              </a:spcBef>
              <a:spcAft>
                <a:spcPts val="360"/>
              </a:spcAft>
              <a:buClr>
                <a:srgbClr val="CC0000"/>
              </a:buClr>
              <a:buFont typeface="Times New Roman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CC0000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Arial"/>
              <a:buChar char="∙"/>
              <a:defRPr sz="1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Arial"/>
              <a:buChar char="∙"/>
              <a:defRPr sz="1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Arial"/>
              <a:buChar char="∙"/>
              <a:defRPr sz="1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Arial"/>
              <a:buChar char="∙"/>
              <a:defRPr sz="1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6282464" y="594872"/>
            <a:ext cx="5708700" cy="266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Arial"/>
              <a:buNone/>
              <a:defRPr sz="20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Arial"/>
              <a:buNone/>
              <a:defRPr sz="20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Arial"/>
              <a:buNone/>
              <a:defRPr sz="20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Arial"/>
              <a:buNone/>
              <a:defRPr sz="20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Arial"/>
              <a:buNone/>
              <a:defRPr sz="20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Arial"/>
              <a:buNone/>
              <a:defRPr sz="20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Arial"/>
              <a:buNone/>
              <a:defRPr sz="20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Arial"/>
              <a:buNone/>
              <a:defRPr sz="20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" name="Picture 4" descr="C:\Users\tyulyu\Desktop\Листовка в PPT\лого рару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30" y="6442133"/>
            <a:ext cx="1421859" cy="29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20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18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16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14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1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1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1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1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3300"/>
              </a:buClr>
              <a:buFont typeface="Carme"/>
              <a:buNone/>
              <a:defRPr sz="1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11184466" y="6345237"/>
            <a:ext cx="762000" cy="368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25000"/>
              <a:buFont typeface="Arial"/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800" b="0" i="0" u="none" strike="noStrike" cap="none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063750" y="275166"/>
            <a:ext cx="729614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9585" marR="0" lvl="5" indent="-12684" algn="l" rtl="0">
              <a:spcBef>
                <a:spcPts val="0"/>
              </a:spcBef>
              <a:spcAft>
                <a:spcPts val="0"/>
              </a:spcAft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19170" marR="0" lvl="6" indent="-12669" algn="l" rtl="0">
              <a:spcBef>
                <a:spcPts val="0"/>
              </a:spcBef>
              <a:spcAft>
                <a:spcPts val="0"/>
              </a:spcAft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28754" marR="0" lvl="7" indent="-12654" algn="l" rtl="0">
              <a:spcBef>
                <a:spcPts val="0"/>
              </a:spcBef>
              <a:spcAft>
                <a:spcPts val="0"/>
              </a:spcAft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438339" marR="0" lvl="8" indent="-12638" algn="l" rtl="0">
              <a:spcBef>
                <a:spcPts val="0"/>
              </a:spcBef>
              <a:spcAft>
                <a:spcPts val="0"/>
              </a:spcAft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799" cy="45254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39177" marR="0" lvl="0" indent="-69823" algn="l" rtl="0">
              <a:spcBef>
                <a:spcPts val="533"/>
              </a:spcBef>
              <a:spcAft>
                <a:spcPts val="0"/>
              </a:spcAft>
              <a:buClr>
                <a:srgbClr val="C00000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80471" marR="0" lvl="1" indent="-137571" algn="l" rtl="0"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19649" marR="0" lvl="2" indent="-114303" algn="l" rtl="0">
              <a:spcBef>
                <a:spcPts val="427"/>
              </a:spcBef>
              <a:spcAft>
                <a:spcPts val="0"/>
              </a:spcAft>
              <a:buClr>
                <a:srgbClr val="C00000"/>
              </a:buClr>
              <a:buSzPct val="101571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60943" marR="0" lvl="3" indent="-131188" algn="l" rtl="0">
              <a:spcBef>
                <a:spcPts val="373"/>
              </a:spcBef>
              <a:spcAft>
                <a:spcPts val="0"/>
              </a:spcAft>
              <a:buClr>
                <a:srgbClr val="C00000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00121" marR="0" lvl="4" indent="-146021" algn="l" rtl="0">
              <a:spcBef>
                <a:spcPts val="32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352716" marR="0" lvl="5" indent="-148061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301" marR="0" lvl="6" indent="-14804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886" marR="0" lvl="7" indent="-148031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470" marR="0" lvl="8" indent="-148015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61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ru-RU" sz="1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Shape 13" descr="Layer 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2618" y="188383"/>
            <a:ext cx="1678516" cy="13208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7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Shape 43" descr="Layer 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2615" y="188382"/>
            <a:ext cx="1678500" cy="132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Shape 44" descr="C:\Users\Fomin_D\Desktop\Рисунок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063749" y="275166"/>
            <a:ext cx="7296000" cy="11433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ct val="51351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ct val="51351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ct val="51351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ct val="51351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ct val="51351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9600" marR="0" lvl="5" indent="0" algn="l" rtl="0">
              <a:spcBef>
                <a:spcPts val="0"/>
              </a:spcBef>
              <a:spcAft>
                <a:spcPts val="0"/>
              </a:spcAft>
              <a:buSzPct val="51351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19200" marR="0" lvl="6" indent="0" algn="l" rtl="0">
              <a:spcBef>
                <a:spcPts val="0"/>
              </a:spcBef>
              <a:spcAft>
                <a:spcPts val="0"/>
              </a:spcAft>
              <a:buSzPct val="51351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28800" marR="0" lvl="7" indent="0" algn="l" rtl="0">
              <a:spcBef>
                <a:spcPts val="0"/>
              </a:spcBef>
              <a:spcAft>
                <a:spcPts val="0"/>
              </a:spcAft>
              <a:buSzPct val="51351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438400" marR="0" lvl="8" indent="0" algn="l" rtl="0">
              <a:spcBef>
                <a:spcPts val="0"/>
              </a:spcBef>
              <a:spcAft>
                <a:spcPts val="0"/>
              </a:spcAft>
              <a:buSzPct val="51351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5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/>
          <a:lstStyle>
            <a:lvl1pPr marL="241300" marR="0" lvl="0" indent="-76200" algn="l" rtl="0"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82600" marR="0" lvl="1" indent="-88900" algn="l" rtl="0"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23900" marR="0" lvl="2" indent="-114300" algn="l" rtl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65200" marR="0" lvl="3" indent="-139700" algn="l" rtl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06500" marR="0" lvl="4" indent="-152400" algn="l" rtl="0"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352800" marR="0" lvl="5" indent="-1397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400" marR="0" lvl="6" indent="-1397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-1397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600" marR="0" lvl="8" indent="-1397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hape 50"/>
          <p:cNvGrpSpPr/>
          <p:nvPr/>
        </p:nvGrpSpPr>
        <p:grpSpPr>
          <a:xfrm>
            <a:off x="522816" y="-69849"/>
            <a:ext cx="11430000" cy="6667500"/>
            <a:chOff x="246" y="-43"/>
            <a:chExt cx="5400" cy="4200"/>
          </a:xfrm>
        </p:grpSpPr>
        <p:cxnSp>
          <p:nvCxnSpPr>
            <p:cNvPr id="51" name="Shape 51"/>
            <p:cNvCxnSpPr/>
            <p:nvPr/>
          </p:nvCxnSpPr>
          <p:spPr>
            <a:xfrm rot="10800000">
              <a:off x="295" y="-43"/>
              <a:ext cx="0" cy="4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52" name="Shape 52"/>
            <p:cNvCxnSpPr/>
            <p:nvPr/>
          </p:nvCxnSpPr>
          <p:spPr>
            <a:xfrm rot="10800000">
              <a:off x="246" y="371"/>
              <a:ext cx="5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53" name="Shape 53"/>
            <p:cNvCxnSpPr/>
            <p:nvPr/>
          </p:nvCxnSpPr>
          <p:spPr>
            <a:xfrm rot="10800000">
              <a:off x="246" y="663"/>
              <a:ext cx="5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287866" y="1700213"/>
            <a:ext cx="11521200" cy="316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88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20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742950" marR="0" lvl="1" indent="-571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8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1143000" marR="0" lvl="2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6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1600200" marR="0" lvl="3" indent="-508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4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2057400" marR="0" lvl="4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2514600" marR="0" lvl="5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L="2971800" marR="0" lvl="6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L="3429000" marR="0" lvl="7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L="3886200" marR="0" lvl="8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Carme"/>
              <a:buChar char="•"/>
              <a:defRPr sz="1200" b="0" i="0" u="none" strike="noStrike" cap="none">
                <a:solidFill>
                  <a:srgbClr val="292929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2446866" y="115888"/>
            <a:ext cx="6288899" cy="108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rme"/>
              <a:buNone/>
              <a:defRPr sz="2800" b="0" i="0" u="none" strike="noStrike" cap="none">
                <a:solidFill>
                  <a:schemeClr val="dk2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11184466" y="6345237"/>
            <a:ext cx="762000" cy="368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25000"/>
              <a:buFont typeface="Arial"/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800" b="0" i="0" u="none" strike="noStrike" cap="none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" name="Shape 57"/>
          <p:cNvCxnSpPr/>
          <p:nvPr/>
        </p:nvCxnSpPr>
        <p:spPr>
          <a:xfrm>
            <a:off x="624416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58" name="Shape 58" descr="Layer 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90500" y="152400"/>
            <a:ext cx="20661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4" descr="C:\Users\tyulyu\Desktop\Листовка в PPT\лого рарус.png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30" y="6442133"/>
            <a:ext cx="1421859" cy="29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UNSF@rarus.ru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 descr="C:\Users\Fomin_D\Desktop\Рисунок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466552" y="1032016"/>
            <a:ext cx="6439993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4400" b="1" dirty="0">
                <a:solidFill>
                  <a:srgbClr val="F36D25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1С:Предприятие</a:t>
            </a:r>
            <a:r>
              <a:rPr lang="en-US" sz="4400" b="1" dirty="0">
                <a:solidFill>
                  <a:srgbClr val="F36D25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 8.</a:t>
            </a:r>
            <a:r>
              <a:rPr lang="ru-RU" sz="4400" b="1" dirty="0">
                <a:solidFill>
                  <a:srgbClr val="F36D25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 Управление нашей строительной фирмой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302502" y="837867"/>
            <a:ext cx="7434127" cy="49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Как создать смету строительства в </a:t>
            </a:r>
            <a:r>
              <a:rPr lang="ru-RU" altLang="ru-RU" sz="2000" b="1" dirty="0" smtClean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1С:УНСФ?</a:t>
            </a:r>
            <a:endParaRPr lang="ru-RU" altLang="ru-RU" sz="2000" b="1" dirty="0">
              <a:solidFill>
                <a:srgbClr val="F36D25"/>
              </a:solidFill>
              <a:latin typeface="Century Gothic" panose="020B0502020202020204" pitchFamily="34" charset="0"/>
              <a:ea typeface="Roboto" pitchFamily="2" charset="0"/>
              <a:cs typeface="Open Sans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63" y="1453401"/>
            <a:ext cx="6005897" cy="3142422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627" y="2609300"/>
            <a:ext cx="7574572" cy="4099477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209225" y="1453100"/>
            <a:ext cx="4281974" cy="90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131763" indent="-131763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568325" indent="-28575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273175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92275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111375" indent="-2286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685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30257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829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9401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marL="0" indent="0" algn="just">
              <a:spcBef>
                <a:spcPct val="10000"/>
              </a:spcBef>
              <a:buSzTx/>
              <a:buNone/>
              <a:defRPr/>
            </a:pPr>
            <a:r>
              <a:rPr lang="ru-RU" altLang="ru-RU" sz="1600" dirty="0">
                <a:latin typeface="Century Gothic" panose="020B0502020202020204" pitchFamily="34" charset="0"/>
              </a:rPr>
              <a:t>Можно составить смету ресурсным способом на базе фирменных расценок</a:t>
            </a:r>
            <a:endParaRPr lang="en-US" altLang="ru-RU" sz="1600" dirty="0">
              <a:latin typeface="Century Gothic" panose="020B0502020202020204" pitchFamily="34" charset="0"/>
            </a:endParaRPr>
          </a:p>
          <a:p>
            <a:pPr>
              <a:spcBef>
                <a:spcPct val="10000"/>
              </a:spcBef>
              <a:buSzTx/>
              <a:buFont typeface="Wingdings" pitchFamily="2" charset="2"/>
              <a:buChar char="§"/>
              <a:defRPr/>
            </a:pPr>
            <a:endParaRPr lang="ru-RU" altLang="ru-RU" sz="1600" dirty="0"/>
          </a:p>
        </p:txBody>
      </p:sp>
    </p:spTree>
    <p:extLst>
      <p:ext uri="{BB962C8B-B14F-4D97-AF65-F5344CB8AC3E}">
        <p14:creationId xmlns:p14="http://schemas.microsoft.com/office/powerpoint/2010/main" val="362826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849223" y="1542248"/>
            <a:ext cx="8829357" cy="110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131763" indent="-131763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568325" indent="-28575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273175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92275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111375" indent="-2286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685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30257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829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9401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marL="0" indent="0" algn="r">
              <a:spcBef>
                <a:spcPct val="10000"/>
              </a:spcBef>
              <a:buSzTx/>
              <a:buNone/>
              <a:defRPr/>
            </a:pPr>
            <a:r>
              <a:rPr lang="ru-RU" altLang="ru-RU" sz="1600" dirty="0">
                <a:latin typeface="Century Gothic" panose="020B0502020202020204" pitchFamily="34" charset="0"/>
              </a:rPr>
              <a:t>Реализована возможность обмена данными в формате АРПС </a:t>
            </a:r>
            <a:r>
              <a:rPr lang="en-US" altLang="ru-RU" sz="1600" dirty="0" smtClean="0">
                <a:latin typeface="Century Gothic" panose="020B0502020202020204" pitchFamily="34" charset="0"/>
              </a:rPr>
              <a:t>1</a:t>
            </a:r>
            <a:r>
              <a:rPr lang="ru-RU" altLang="ru-RU" sz="1600" dirty="0" smtClean="0">
                <a:latin typeface="Century Gothic" panose="020B0502020202020204" pitchFamily="34" charset="0"/>
              </a:rPr>
              <a:t>.10 с </a:t>
            </a:r>
            <a:r>
              <a:rPr lang="ru-RU" altLang="ru-RU" sz="1600" dirty="0">
                <a:latin typeface="Century Gothic" panose="020B0502020202020204" pitchFamily="34" charset="0"/>
              </a:rPr>
              <a:t>различными сметными программами. </a:t>
            </a:r>
            <a:endParaRPr lang="en-US" altLang="ru-RU" sz="1600" dirty="0">
              <a:latin typeface="Century Gothic" panose="020B0502020202020204" pitchFamily="34" charset="0"/>
            </a:endParaRPr>
          </a:p>
          <a:p>
            <a:pPr algn="r">
              <a:spcBef>
                <a:spcPct val="10000"/>
              </a:spcBef>
              <a:buSzTx/>
              <a:buFont typeface="Wingdings" pitchFamily="2" charset="2"/>
              <a:buChar char="§"/>
              <a:defRPr/>
            </a:pPr>
            <a:endParaRPr lang="ru-RU" altLang="ru-RU" sz="1600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2231022"/>
            <a:ext cx="4857750" cy="1607166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065" y="2981407"/>
            <a:ext cx="7383577" cy="3058766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966" y="3943873"/>
            <a:ext cx="6753225" cy="2718034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302502" y="837867"/>
            <a:ext cx="7434127" cy="49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Как создать смету строительства в </a:t>
            </a:r>
            <a:r>
              <a:rPr lang="ru-RU" altLang="ru-RU" sz="2000" b="1" dirty="0" smtClean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1С:УНСФ?</a:t>
            </a:r>
            <a:endParaRPr lang="ru-RU" altLang="ru-RU" sz="2000" b="1" dirty="0">
              <a:solidFill>
                <a:srgbClr val="F36D25"/>
              </a:solidFill>
              <a:latin typeface="Century Gothic" panose="020B0502020202020204" pitchFamily="34" charset="0"/>
              <a:ea typeface="Roboto" pitchFamily="2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09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360985" y="740888"/>
            <a:ext cx="7488115" cy="39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Как спланировать строительные работы в </a:t>
            </a:r>
            <a:r>
              <a:rPr lang="ru-RU" altLang="ru-RU" sz="2000" b="1" dirty="0" smtClean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1С:УНСФ?</a:t>
            </a:r>
            <a:endParaRPr lang="ru-RU" altLang="ru-RU" sz="2000" b="1" dirty="0">
              <a:solidFill>
                <a:srgbClr val="F36D25"/>
              </a:solidFill>
              <a:latin typeface="Century Gothic" panose="020B0502020202020204" pitchFamily="34" charset="0"/>
              <a:ea typeface="Roboto" pitchFamily="2" charset="0"/>
              <a:cs typeface="Open Sans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79862" y="1275008"/>
            <a:ext cx="11456763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568325" indent="-285750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2731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922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111375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685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30257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829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9401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10000"/>
              </a:spcBef>
              <a:buSzTx/>
              <a:buNone/>
            </a:pPr>
            <a:r>
              <a:rPr lang="ru-RU" altLang="ru-RU" sz="1600" dirty="0" smtClean="0">
                <a:latin typeface="Century Gothic" panose="020B0502020202020204" pitchFamily="34" charset="0"/>
              </a:rPr>
              <a:t>               В </a:t>
            </a:r>
            <a:r>
              <a:rPr lang="ru-RU" altLang="ru-RU" sz="1600" dirty="0">
                <a:latin typeface="Century Gothic" panose="020B0502020202020204" pitchFamily="34" charset="0"/>
              </a:rPr>
              <a:t>системе формируется календарный план-график строительных работ, который содержит перечень работ, объемы, сроки, состав необходимых материалов и ресурсов</a:t>
            </a:r>
            <a:r>
              <a:rPr lang="en-US" altLang="ru-RU" sz="1600" dirty="0">
                <a:latin typeface="Century Gothic" panose="020B0502020202020204" pitchFamily="34" charset="0"/>
              </a:rPr>
              <a:t> </a:t>
            </a:r>
            <a:r>
              <a:rPr lang="ru-RU" altLang="ru-RU" sz="1600" dirty="0">
                <a:latin typeface="Century Gothic" panose="020B0502020202020204" pitchFamily="34" charset="0"/>
              </a:rPr>
              <a:t>для их выполнения.</a:t>
            </a:r>
            <a:endParaRPr lang="ru-RU" altLang="ru-RU" sz="1200" dirty="0">
              <a:latin typeface="Century Gothic" panose="020B0502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79862" y="2164569"/>
            <a:ext cx="2489139" cy="188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568325" indent="-285750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2731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922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111375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685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30257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829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9401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10000"/>
              </a:spcBef>
              <a:buSzTx/>
              <a:buNone/>
            </a:pPr>
            <a:r>
              <a:rPr lang="ru-RU" altLang="ru-RU" sz="1600" dirty="0">
                <a:latin typeface="Century Gothic" panose="020B0502020202020204" pitchFamily="34" charset="0"/>
              </a:rPr>
              <a:t>Наглядным представлением календарного плана-графика является диаграмма </a:t>
            </a:r>
            <a:r>
              <a:rPr lang="ru-RU" altLang="ru-RU" sz="1600" dirty="0" err="1">
                <a:latin typeface="Century Gothic" panose="020B0502020202020204" pitchFamily="34" charset="0"/>
              </a:rPr>
              <a:t>Ганта</a:t>
            </a:r>
            <a:r>
              <a:rPr lang="ru-RU" altLang="ru-RU" sz="1600" dirty="0">
                <a:latin typeface="Century Gothic" panose="020B0502020202020204" pitchFamily="34" charset="0"/>
              </a:rPr>
              <a:t>.</a:t>
            </a:r>
            <a:endParaRPr lang="ru-RU" altLang="ru-RU" sz="1200" dirty="0"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270" y="1952865"/>
            <a:ext cx="8494830" cy="468590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59" y="3644620"/>
            <a:ext cx="7162800" cy="2246284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195" y="255767"/>
            <a:ext cx="1691428" cy="50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11126" y="1293506"/>
            <a:ext cx="11723067" cy="154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568325" indent="-285750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2731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922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111375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685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30257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829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9401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10000"/>
              </a:spcBef>
              <a:buSzTx/>
              <a:buFont typeface="Wingdings" pitchFamily="2" charset="2"/>
              <a:buNone/>
            </a:pPr>
            <a:r>
              <a:rPr lang="ru-RU" altLang="ru-RU" sz="1600" dirty="0" smtClean="0">
                <a:latin typeface="Century Gothic" panose="020B0502020202020204" pitchFamily="34" charset="0"/>
              </a:rPr>
              <a:t>                 Система </a:t>
            </a:r>
            <a:r>
              <a:rPr lang="ru-RU" altLang="ru-RU" sz="1600" dirty="0">
                <a:latin typeface="Century Gothic" panose="020B0502020202020204" pitchFamily="34" charset="0"/>
              </a:rPr>
              <a:t>может хранить несколько вариантов планов-графиков для возможности их анализа и сравнения. Выполняется автоматический контроль на наличие одного рабочего сценария выполнения работ. </a:t>
            </a:r>
          </a:p>
          <a:p>
            <a:pPr algn="just" eaLnBrk="1" hangingPunct="1">
              <a:spcBef>
                <a:spcPct val="10000"/>
              </a:spcBef>
              <a:buSzTx/>
              <a:buFont typeface="Wingdings" pitchFamily="2" charset="2"/>
              <a:buNone/>
            </a:pPr>
            <a:r>
              <a:rPr lang="ru-RU" altLang="ru-RU" sz="1600" dirty="0">
                <a:latin typeface="Century Gothic" panose="020B0502020202020204" pitchFamily="34" charset="0"/>
              </a:rPr>
              <a:t>Предусмотрена работа с различными вариантами планов-графиков: например, рабочим и планом-графиком, </a:t>
            </a:r>
          </a:p>
          <a:p>
            <a:pPr algn="just" eaLnBrk="1" hangingPunct="1">
              <a:spcBef>
                <a:spcPct val="10000"/>
              </a:spcBef>
              <a:buSzTx/>
              <a:buFont typeface="Wingdings" pitchFamily="2" charset="2"/>
              <a:buNone/>
            </a:pPr>
            <a:r>
              <a:rPr lang="ru-RU" altLang="ru-RU" sz="1600" dirty="0">
                <a:latin typeface="Century Gothic" panose="020B0502020202020204" pitchFamily="34" charset="0"/>
              </a:rPr>
              <a:t>утвержденным</a:t>
            </a:r>
          </a:p>
          <a:p>
            <a:pPr algn="just" eaLnBrk="1" hangingPunct="1">
              <a:spcBef>
                <a:spcPct val="10000"/>
              </a:spcBef>
              <a:buSzTx/>
              <a:buFont typeface="Wingdings" pitchFamily="2" charset="2"/>
              <a:buNone/>
            </a:pPr>
            <a:r>
              <a:rPr lang="ru-RU" altLang="ru-RU" sz="1600" dirty="0">
                <a:latin typeface="Century Gothic" panose="020B0502020202020204" pitchFamily="34" charset="0"/>
              </a:rPr>
              <a:t>Заказчиком.</a:t>
            </a:r>
            <a:endParaRPr lang="en-US" altLang="ru-RU" sz="1600" dirty="0"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209806"/>
            <a:ext cx="9220200" cy="4445675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962400" y="910377"/>
            <a:ext cx="7846485" cy="39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Как спланировать строительные работы в </a:t>
            </a:r>
            <a:r>
              <a:rPr lang="ru-RU" altLang="ru-RU" sz="2000" b="1" dirty="0" smtClean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1С:УНСФ?</a:t>
            </a:r>
            <a:endParaRPr lang="ru-RU" altLang="ru-RU" sz="2000" b="1" dirty="0">
              <a:solidFill>
                <a:srgbClr val="F36D25"/>
              </a:solidFill>
              <a:latin typeface="Century Gothic" panose="020B0502020202020204" pitchFamily="34" charset="0"/>
              <a:ea typeface="Roboto" pitchFamily="2" charset="0"/>
              <a:cs typeface="Open Sans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45" y="4010383"/>
            <a:ext cx="6215439" cy="2261463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54945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40" y="1517842"/>
            <a:ext cx="3416414" cy="2406615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153" y="1821962"/>
            <a:ext cx="7419975" cy="4136856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191006" y="1453808"/>
            <a:ext cx="7545623" cy="37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568325" indent="-285750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2731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922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111375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685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30257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829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9401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0000"/>
              </a:spcBef>
              <a:buSzTx/>
              <a:buFont typeface="Wingdings" pitchFamily="2" charset="2"/>
              <a:buNone/>
            </a:pPr>
            <a:r>
              <a:rPr lang="ru-RU" altLang="ru-RU" sz="1600" dirty="0">
                <a:latin typeface="Century Gothic" panose="020B0502020202020204" pitchFamily="34" charset="0"/>
              </a:rPr>
              <a:t>Календарный план-график работ может быть загружен из </a:t>
            </a:r>
            <a:r>
              <a:rPr lang="en-US" altLang="ru-RU" sz="1600" dirty="0">
                <a:latin typeface="Century Gothic" panose="020B0502020202020204" pitchFamily="34" charset="0"/>
              </a:rPr>
              <a:t>MS Project</a:t>
            </a:r>
            <a:r>
              <a:rPr lang="ru-RU" altLang="ru-RU" sz="1600" dirty="0">
                <a:latin typeface="Century Gothic" panose="020B0502020202020204" pitchFamily="34" charset="0"/>
              </a:rPr>
              <a:t>: </a:t>
            </a:r>
            <a:endParaRPr lang="en-US" altLang="ru-RU" sz="1600" dirty="0">
              <a:latin typeface="Century Gothic" panose="020B0502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7756" y="2069547"/>
            <a:ext cx="8644249" cy="4611597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962400" y="910377"/>
            <a:ext cx="7846485" cy="39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Как спланировать строительные работы в </a:t>
            </a:r>
            <a:r>
              <a:rPr lang="ru-RU" altLang="ru-RU" sz="2000" b="1" dirty="0" smtClean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1С:УНСФ?</a:t>
            </a:r>
            <a:endParaRPr lang="ru-RU" altLang="ru-RU" sz="2000" b="1" dirty="0">
              <a:solidFill>
                <a:srgbClr val="F36D25"/>
              </a:solidFill>
              <a:latin typeface="Century Gothic" panose="020B0502020202020204" pitchFamily="34" charset="0"/>
              <a:ea typeface="Roboto" pitchFamily="2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38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8144092" y="1833262"/>
            <a:ext cx="3592537" cy="1771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568325" indent="-285750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2731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922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111375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685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30257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829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9401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0000"/>
              </a:spcBef>
              <a:buSzTx/>
              <a:buFont typeface="Wingdings" pitchFamily="2" charset="2"/>
              <a:buNone/>
            </a:pPr>
            <a:r>
              <a:rPr lang="ru-RU" altLang="ru-RU" sz="1600" dirty="0">
                <a:latin typeface="Century Gothic" panose="020B0502020202020204" pitchFamily="34" charset="0"/>
              </a:rPr>
              <a:t>Система позволяет создавать план-график работ из позиций локальной сметы и сопоставлять сметные ресурсы ресурсам работ. </a:t>
            </a:r>
            <a:endParaRPr lang="en-US" altLang="ru-RU" sz="1600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33" y="1695456"/>
            <a:ext cx="7330590" cy="3805237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854" y="3262580"/>
            <a:ext cx="7386637" cy="329062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091354" y="910377"/>
            <a:ext cx="7717531" cy="39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Как спланировать строительные работы в </a:t>
            </a:r>
            <a:r>
              <a:rPr lang="ru-RU" altLang="ru-RU" sz="2000" b="1" dirty="0" smtClean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1С:УНСФ?</a:t>
            </a:r>
            <a:endParaRPr lang="ru-RU" altLang="ru-RU" sz="2000" b="1" dirty="0">
              <a:solidFill>
                <a:srgbClr val="F36D25"/>
              </a:solidFill>
              <a:latin typeface="Century Gothic" panose="020B0502020202020204" pitchFamily="34" charset="0"/>
              <a:ea typeface="Roboto" pitchFamily="2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84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68426" y="1449600"/>
            <a:ext cx="10152086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568325" indent="-285750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2731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922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111375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685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30257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829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9401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10000"/>
              </a:spcBef>
              <a:buSzTx/>
              <a:buFont typeface="Wingdings" pitchFamily="2" charset="2"/>
              <a:buNone/>
            </a:pPr>
            <a:r>
              <a:rPr lang="ru-RU" altLang="ru-RU" sz="1600" dirty="0">
                <a:latin typeface="Century Gothic" panose="020B0502020202020204" pitchFamily="34" charset="0"/>
              </a:rPr>
              <a:t>Рабочий план-график работ утверждается, на его основании формируются учетные документы системы.</a:t>
            </a:r>
            <a:endParaRPr lang="en-US" altLang="ru-RU" sz="1600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44" y="2167255"/>
            <a:ext cx="10474722" cy="3873549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693" y="4167193"/>
            <a:ext cx="8124825" cy="2371725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751385" y="910377"/>
            <a:ext cx="8057500" cy="39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Как спланировать строительные работы в </a:t>
            </a:r>
            <a:r>
              <a:rPr lang="ru-RU" altLang="ru-RU" sz="2000" b="1" dirty="0" smtClean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1С:УНСФ?</a:t>
            </a:r>
            <a:endParaRPr lang="ru-RU" altLang="ru-RU" sz="2000" b="1" dirty="0">
              <a:solidFill>
                <a:srgbClr val="F36D25"/>
              </a:solidFill>
              <a:latin typeface="Century Gothic" panose="020B0502020202020204" pitchFamily="34" charset="0"/>
              <a:ea typeface="Roboto" pitchFamily="2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0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17785" y="750089"/>
            <a:ext cx="10191101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Как разделить работы между участниками строительства в </a:t>
            </a:r>
            <a:r>
              <a:rPr lang="ru-RU" altLang="ru-RU" sz="2000" b="1" dirty="0" smtClean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1С:УНСФ?</a:t>
            </a:r>
            <a:endParaRPr lang="ru-RU" altLang="ru-RU" sz="2000" b="1" dirty="0">
              <a:solidFill>
                <a:srgbClr val="F36D25"/>
              </a:solidFill>
              <a:latin typeface="Century Gothic" panose="020B0502020202020204" pitchFamily="34" charset="0"/>
              <a:ea typeface="Roboto" pitchFamily="2" charset="0"/>
              <a:cs typeface="Open Sans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3500" y="1407852"/>
            <a:ext cx="848415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568325" indent="-285750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2731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922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111375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685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30257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829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9401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0000"/>
              </a:spcBef>
              <a:buSzTx/>
              <a:buFont typeface="Wingdings" pitchFamily="2" charset="2"/>
              <a:buNone/>
            </a:pPr>
            <a:r>
              <a:rPr lang="ru-RU" altLang="ru-RU" sz="1600" dirty="0">
                <a:latin typeface="Century Gothic" panose="020B0502020202020204" pitchFamily="34" charset="0"/>
              </a:rPr>
              <a:t>На основании утвержденного плана-графика работ вводится «Разделительная ведомость» для: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3502" y="1992058"/>
            <a:ext cx="11745385" cy="139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131763" indent="-131763" eaLnBrk="0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568325" indent="-285750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2731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922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111375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685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30257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829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9401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0000"/>
              </a:spcBef>
              <a:buSzTx/>
              <a:buFont typeface="Wingdings" pitchFamily="2" charset="2"/>
              <a:buChar char="§"/>
            </a:pPr>
            <a:r>
              <a:rPr lang="ru-RU" altLang="ru-RU" sz="1600" dirty="0">
                <a:latin typeface="Century Gothic" panose="020B0502020202020204" pitchFamily="34" charset="0"/>
              </a:rPr>
              <a:t>Распределения работ между собственными силами и субподрядными организациями;</a:t>
            </a:r>
          </a:p>
          <a:p>
            <a:pPr eaLnBrk="1" hangingPunct="1">
              <a:spcBef>
                <a:spcPct val="10000"/>
              </a:spcBef>
              <a:buSzTx/>
              <a:buFont typeface="Wingdings" pitchFamily="2" charset="2"/>
              <a:buChar char="§"/>
            </a:pPr>
            <a:r>
              <a:rPr lang="ru-RU" altLang="ru-RU" sz="1600" dirty="0">
                <a:latin typeface="Century Gothic" panose="020B0502020202020204" pitchFamily="34" charset="0"/>
              </a:rPr>
              <a:t>Распределения материалов между собственной поставкой и поставкой субподрядчика</a:t>
            </a:r>
          </a:p>
          <a:p>
            <a:pPr eaLnBrk="1" hangingPunct="1">
              <a:spcBef>
                <a:spcPct val="10000"/>
              </a:spcBef>
              <a:buSzTx/>
              <a:buFont typeface="Wingdings" pitchFamily="2" charset="2"/>
              <a:buChar char="§"/>
            </a:pPr>
            <a:r>
              <a:rPr lang="ru-RU" altLang="ru-RU" sz="1600" dirty="0">
                <a:latin typeface="Century Gothic" panose="020B0502020202020204" pitchFamily="34" charset="0"/>
              </a:rPr>
              <a:t>Распределения исполнителей и ресурсов между собственным выполнением и выполнением субподрядной организацией</a:t>
            </a:r>
            <a:endParaRPr lang="en-US" altLang="ru-RU" sz="1600" dirty="0"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3377417"/>
            <a:ext cx="6819900" cy="3076568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872" y="3096931"/>
            <a:ext cx="6153150" cy="243353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070" y="4912586"/>
            <a:ext cx="7219950" cy="1792345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43881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61292" y="914295"/>
            <a:ext cx="11066585" cy="56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Как составить спецификацию работ для договора с з</a:t>
            </a:r>
            <a:r>
              <a:rPr lang="ru-RU" altLang="ru-RU" sz="2000" b="1" dirty="0" smtClean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аказчиком в 1С:УНСФ?</a:t>
            </a:r>
            <a:endParaRPr lang="ru-RU" altLang="ru-RU" sz="2000" b="1" dirty="0">
              <a:solidFill>
                <a:srgbClr val="F36D25"/>
              </a:solidFill>
              <a:latin typeface="Century Gothic" panose="020B0502020202020204" pitchFamily="34" charset="0"/>
              <a:ea typeface="Roboto" pitchFamily="2" charset="0"/>
              <a:cs typeface="Open Sans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11128" y="1558581"/>
            <a:ext cx="8728075" cy="40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568325" indent="-285750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2731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922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111375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685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30257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829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9401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0000"/>
              </a:spcBef>
              <a:buSzTx/>
              <a:buFont typeface="Wingdings" pitchFamily="2" charset="2"/>
              <a:buNone/>
            </a:pPr>
            <a:r>
              <a:rPr lang="ru-RU" altLang="ru-RU" sz="1600" dirty="0">
                <a:latin typeface="Century Gothic" panose="020B0502020202020204" pitchFamily="34" charset="0"/>
              </a:rPr>
              <a:t>В системе вводится спецификация по договору с Заказчиком включающая: 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90096" y="2038172"/>
            <a:ext cx="4776515" cy="127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85750" indent="-285750" eaLnBrk="0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568325" indent="-285750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2731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922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111375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685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30257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829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9401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Wingdings" pitchFamily="2" charset="2"/>
              <a:buChar char="§"/>
            </a:pPr>
            <a:r>
              <a:rPr lang="ru-RU" altLang="ru-RU" sz="1600" dirty="0">
                <a:latin typeface="Century Gothic" panose="020B0502020202020204" pitchFamily="34" charset="0"/>
              </a:rPr>
              <a:t>перечень работ;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Wingdings" pitchFamily="2" charset="2"/>
              <a:buChar char="§"/>
            </a:pPr>
            <a:r>
              <a:rPr lang="ru-RU" altLang="ru-RU" sz="1600" dirty="0">
                <a:latin typeface="Century Gothic" panose="020B0502020202020204" pitchFamily="34" charset="0"/>
              </a:rPr>
              <a:t>сроки выполнения работ;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Wingdings" pitchFamily="2" charset="2"/>
              <a:buChar char="§"/>
            </a:pPr>
            <a:r>
              <a:rPr lang="ru-RU" altLang="ru-RU" sz="1600" dirty="0">
                <a:latin typeface="Century Gothic" panose="020B0502020202020204" pitchFamily="34" charset="0"/>
              </a:rPr>
              <a:t>стоимость работ;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Wingdings" pitchFamily="2" charset="2"/>
              <a:buChar char="§"/>
            </a:pPr>
            <a:r>
              <a:rPr lang="ru-RU" altLang="ru-RU" sz="1600" dirty="0">
                <a:latin typeface="Century Gothic" panose="020B0502020202020204" pitchFamily="34" charset="0"/>
              </a:rPr>
              <a:t>график движений по договору: сроки и суммы оплат и    актирования.</a:t>
            </a:r>
            <a:endParaRPr lang="en-US" altLang="ru-RU" sz="1600" dirty="0">
              <a:latin typeface="Century Gothic" panose="020B0502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1728" y="3354068"/>
            <a:ext cx="4321005" cy="62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568325" indent="-285750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2731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922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111375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685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30257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829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9401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10000"/>
              </a:spcBef>
              <a:buSzTx/>
              <a:buFont typeface="Wingdings" pitchFamily="2" charset="2"/>
              <a:buNone/>
            </a:pPr>
            <a:r>
              <a:rPr lang="ru-RU" altLang="ru-RU" sz="1600" dirty="0">
                <a:latin typeface="Century Gothic" panose="020B0502020202020204" pitchFamily="34" charset="0"/>
              </a:rPr>
              <a:t>Если план-график работ Заказчика отличен от рабочего, то документ заполняется в соответствии с настроенным сопоставлением.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608" y="2515249"/>
            <a:ext cx="6858000" cy="2917427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20347"/>
          <a:stretch/>
        </p:blipFill>
        <p:spPr>
          <a:xfrm>
            <a:off x="1594758" y="4458215"/>
            <a:ext cx="8020050" cy="2026757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195" y="255767"/>
            <a:ext cx="1691428" cy="50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3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10154" y="848452"/>
            <a:ext cx="9698737" cy="56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Как составить спецификацию на работы </a:t>
            </a:r>
            <a:r>
              <a:rPr lang="ru-RU" altLang="ru-RU" sz="2000" b="1" dirty="0" smtClean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субподрядчика в </a:t>
            </a:r>
            <a:r>
              <a:rPr lang="ru-RU" altLang="ru-RU" sz="2000" b="1" dirty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1С:УНСФ</a:t>
            </a:r>
            <a:r>
              <a:rPr lang="ru-RU" altLang="ru-RU" sz="2000" b="1" dirty="0" smtClean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?</a:t>
            </a:r>
            <a:endParaRPr lang="ru-RU" altLang="ru-RU" sz="2000" b="1" dirty="0">
              <a:solidFill>
                <a:srgbClr val="F36D25"/>
              </a:solidFill>
              <a:latin typeface="Century Gothic" panose="020B0502020202020204" pitchFamily="34" charset="0"/>
              <a:ea typeface="Roboto" pitchFamily="2" charset="0"/>
              <a:cs typeface="Open Sans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46965" y="1817650"/>
            <a:ext cx="10259574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568325" indent="-285750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2731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922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111375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685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30257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829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9401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10000"/>
              </a:spcBef>
              <a:buSzTx/>
              <a:buFont typeface="Wingdings" pitchFamily="2" charset="2"/>
              <a:buNone/>
            </a:pPr>
            <a:r>
              <a:rPr lang="ru-RU" altLang="ru-RU" sz="1600" dirty="0">
                <a:latin typeface="Century Gothic" panose="020B0502020202020204" pitchFamily="34" charset="0"/>
              </a:rPr>
              <a:t>Заключаются договоры с подрядчиками, в дополнительных условиях которых фиксируется: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46968" y="2209568"/>
            <a:ext cx="8934357" cy="282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131763" indent="-131763" eaLnBrk="0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568325" indent="-285750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2731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922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111375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685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30257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829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9401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0000"/>
              </a:spcBef>
              <a:buSzTx/>
              <a:buFont typeface="Wingdings" pitchFamily="2" charset="2"/>
              <a:buChar char="§"/>
            </a:pPr>
            <a:r>
              <a:rPr lang="ru-RU" altLang="ru-RU" sz="1600" dirty="0">
                <a:latin typeface="Century Gothic" panose="020B0502020202020204" pitchFamily="34" charset="0"/>
              </a:rPr>
              <a:t>переданный объем работ</a:t>
            </a:r>
          </a:p>
          <a:p>
            <a:pPr eaLnBrk="1" hangingPunct="1">
              <a:spcBef>
                <a:spcPct val="10000"/>
              </a:spcBef>
              <a:buSzTx/>
              <a:buFont typeface="Wingdings" pitchFamily="2" charset="2"/>
              <a:buChar char="§"/>
            </a:pPr>
            <a:r>
              <a:rPr lang="ru-RU" altLang="ru-RU" sz="1600" dirty="0">
                <a:latin typeface="Century Gothic" panose="020B0502020202020204" pitchFamily="34" charset="0"/>
              </a:rPr>
              <a:t>сроки их выполнения,</a:t>
            </a:r>
          </a:p>
          <a:p>
            <a:pPr eaLnBrk="1" hangingPunct="1">
              <a:spcBef>
                <a:spcPct val="10000"/>
              </a:spcBef>
              <a:buSzTx/>
              <a:buFont typeface="Wingdings" pitchFamily="2" charset="2"/>
              <a:buChar char="§"/>
            </a:pPr>
            <a:r>
              <a:rPr lang="ru-RU" altLang="ru-RU" sz="1600" dirty="0">
                <a:latin typeface="Century Gothic" panose="020B0502020202020204" pitchFamily="34" charset="0"/>
              </a:rPr>
              <a:t>стоимость работ,</a:t>
            </a:r>
          </a:p>
          <a:p>
            <a:pPr eaLnBrk="1" hangingPunct="1">
              <a:spcBef>
                <a:spcPct val="10000"/>
              </a:spcBef>
              <a:buSzTx/>
              <a:buFont typeface="Wingdings" pitchFamily="2" charset="2"/>
              <a:buChar char="§"/>
            </a:pPr>
            <a:r>
              <a:rPr lang="ru-RU" altLang="ru-RU" sz="1600" dirty="0">
                <a:latin typeface="Century Gothic" panose="020B0502020202020204" pitchFamily="34" charset="0"/>
              </a:rPr>
              <a:t>график движений по договору: и сроки и суммы оплат и    актирования.</a:t>
            </a:r>
            <a:endParaRPr lang="en-US" altLang="ru-RU" sz="1600" dirty="0"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99" y="3816380"/>
            <a:ext cx="9367837" cy="2435496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195" y="255767"/>
            <a:ext cx="1691428" cy="50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0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165030" y="1337207"/>
            <a:ext cx="11643858" cy="280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F36D25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ЧАСТЬ №</a:t>
            </a:r>
            <a:r>
              <a:rPr lang="ru-RU" altLang="ru-RU" sz="2800" b="1" dirty="0" smtClean="0">
                <a:solidFill>
                  <a:srgbClr val="F36D25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1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F36D25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dirty="0" smtClean="0">
                <a:solidFill>
                  <a:srgbClr val="F36D25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Назначение и состав 1С:УНСФ</a:t>
            </a:r>
            <a:endParaRPr lang="ru-RU" altLang="ru-RU" sz="4400" b="1" dirty="0">
              <a:solidFill>
                <a:srgbClr val="F36D25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  <a:ea typeface="Roboto" pitchFamily="2" charset="0"/>
              <a:cs typeface="Open Sans" pitchFamily="34" charset="0"/>
            </a:endParaRPr>
          </a:p>
        </p:txBody>
      </p:sp>
      <p:pic>
        <p:nvPicPr>
          <p:cNvPr id="7" name="Picture 4" descr="C:\Users\tyulyu\Desktop\Листовка в PPT\лого рару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30" y="6442133"/>
            <a:ext cx="1421859" cy="29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9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312986" y="745606"/>
            <a:ext cx="104959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Как рассчитать бюджет на основании плана производства </a:t>
            </a:r>
            <a:r>
              <a:rPr lang="ru-RU" altLang="ru-RU" sz="2000" b="1" dirty="0" smtClean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работ в </a:t>
            </a:r>
            <a:r>
              <a:rPr lang="ru-RU" altLang="ru-RU" sz="2000" b="1" dirty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1С:УНСФ</a:t>
            </a:r>
            <a:r>
              <a:rPr lang="ru-RU" altLang="ru-RU" sz="2000" b="1" dirty="0" smtClean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?</a:t>
            </a:r>
            <a:endParaRPr lang="ru-RU" altLang="ru-RU" sz="2000" b="1" dirty="0">
              <a:solidFill>
                <a:srgbClr val="F36D25"/>
              </a:solidFill>
              <a:latin typeface="Century Gothic" panose="020B0502020202020204" pitchFamily="34" charset="0"/>
              <a:ea typeface="Roboto" pitchFamily="2" charset="0"/>
              <a:cs typeface="Open Sans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41842" y="1561557"/>
            <a:ext cx="10471932" cy="445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568325" indent="-285750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2731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922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111375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685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30257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829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9401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10000"/>
              </a:spcBef>
              <a:buSzTx/>
              <a:buNone/>
            </a:pPr>
            <a:r>
              <a:rPr lang="ru-RU" altLang="ru-RU" sz="1600" dirty="0">
                <a:latin typeface="Century Gothic" panose="020B0502020202020204" pitchFamily="34" charset="0"/>
              </a:rPr>
              <a:t>На основании утвержденного календарного плана-графика работ вводится документ «Бюджет»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3" y="2171700"/>
            <a:ext cx="7386636" cy="2881312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369" y="3612356"/>
            <a:ext cx="10401300" cy="1948206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757" y="4485073"/>
            <a:ext cx="10363200" cy="2034347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0" name="Прямоугольник 9"/>
          <p:cNvSpPr/>
          <p:nvPr/>
        </p:nvSpPr>
        <p:spPr bwMode="auto">
          <a:xfrm>
            <a:off x="7944518" y="2171706"/>
            <a:ext cx="3679301" cy="146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just">
              <a:lnSpc>
                <a:spcPct val="90000"/>
              </a:lnSpc>
              <a:spcBef>
                <a:spcPct val="10000"/>
              </a:spcBef>
              <a:spcAft>
                <a:spcPct val="50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ru-RU" altLang="ru-RU" sz="1600" dirty="0">
                <a:solidFill>
                  <a:srgbClr val="333333"/>
                </a:solidFill>
                <a:latin typeface="Century Gothic" panose="020B0502020202020204" pitchFamily="34" charset="0"/>
              </a:rPr>
              <a:t>Он используется для оценки затрат на производство работ и планирования денежных потоков.</a:t>
            </a:r>
          </a:p>
        </p:txBody>
      </p:sp>
    </p:spTree>
    <p:extLst>
      <p:ext uri="{BB962C8B-B14F-4D97-AF65-F5344CB8AC3E}">
        <p14:creationId xmlns:p14="http://schemas.microsoft.com/office/powerpoint/2010/main" val="6252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25262" y="780757"/>
            <a:ext cx="898362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Как составить план поставок материалов на </a:t>
            </a:r>
            <a:r>
              <a:rPr lang="ru-RU" altLang="ru-RU" sz="2000" b="1" dirty="0" smtClean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стройку </a:t>
            </a:r>
            <a:r>
              <a:rPr lang="ru-RU" altLang="ru-RU" sz="2000" b="1" dirty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1С:УНСФ</a:t>
            </a:r>
            <a:r>
              <a:rPr lang="ru-RU" altLang="ru-RU" sz="2000" b="1" dirty="0" smtClean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?</a:t>
            </a:r>
            <a:endParaRPr lang="ru-RU" altLang="ru-RU" sz="2000" b="1" dirty="0">
              <a:solidFill>
                <a:srgbClr val="F36D25"/>
              </a:solidFill>
              <a:latin typeface="Century Gothic" panose="020B0502020202020204" pitchFamily="34" charset="0"/>
              <a:ea typeface="Roboto" pitchFamily="2" charset="0"/>
              <a:cs typeface="Open Sans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6516" y="1357631"/>
            <a:ext cx="9039225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568325" indent="-285750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2731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922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111375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685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30257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829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9401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10000"/>
              </a:spcBef>
              <a:buSzTx/>
              <a:buFont typeface="Wingdings" pitchFamily="2" charset="2"/>
              <a:buNone/>
            </a:pPr>
            <a:r>
              <a:rPr lang="ru-RU" altLang="ru-RU" sz="1600" dirty="0">
                <a:latin typeface="Century Gothic" panose="020B0502020202020204" pitchFamily="34" charset="0"/>
              </a:rPr>
              <a:t>На основе рабочего календарного плана-графика работ формируется план потребностей в материалах. 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4450" y="1863539"/>
            <a:ext cx="3919538" cy="2335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131763" indent="-131763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568325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273175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92275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111375" indent="-2286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685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30257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829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9401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marL="0" indent="0">
              <a:spcBef>
                <a:spcPct val="10000"/>
              </a:spcBef>
              <a:buSzTx/>
              <a:buNone/>
              <a:defRPr/>
            </a:pPr>
            <a:r>
              <a:rPr lang="ru-RU" altLang="ru-RU" sz="1600" dirty="0">
                <a:latin typeface="Century Gothic" panose="020B0502020202020204" pitchFamily="34" charset="0"/>
              </a:rPr>
              <a:t>Документ имеет печатные формы:</a:t>
            </a:r>
          </a:p>
          <a:p>
            <a:pPr algn="just">
              <a:spcBef>
                <a:spcPct val="10000"/>
              </a:spcBef>
              <a:buSzTx/>
              <a:buFont typeface="Wingdings" pitchFamily="2" charset="2"/>
              <a:buChar char="§"/>
              <a:defRPr/>
            </a:pPr>
            <a:r>
              <a:rPr lang="ru-RU" altLang="ru-RU" sz="1600" dirty="0">
                <a:latin typeface="Century Gothic" panose="020B0502020202020204" pitchFamily="34" charset="0"/>
              </a:rPr>
              <a:t>Комплектовочная ведомость</a:t>
            </a:r>
          </a:p>
          <a:p>
            <a:pPr algn="just">
              <a:spcBef>
                <a:spcPct val="10000"/>
              </a:spcBef>
              <a:buSzTx/>
              <a:buFont typeface="Wingdings" pitchFamily="2" charset="2"/>
              <a:buChar char="§"/>
              <a:defRPr/>
            </a:pPr>
            <a:r>
              <a:rPr lang="ru-RU" altLang="ru-RU" sz="1600" dirty="0">
                <a:latin typeface="Century Gothic" panose="020B0502020202020204" pitchFamily="34" charset="0"/>
              </a:rPr>
              <a:t>Комплектовочная ведомость по срокам</a:t>
            </a:r>
          </a:p>
          <a:p>
            <a:pPr algn="just">
              <a:spcBef>
                <a:spcPct val="10000"/>
              </a:spcBef>
              <a:buSzTx/>
              <a:buFont typeface="Wingdings" pitchFamily="2" charset="2"/>
              <a:buChar char="§"/>
              <a:defRPr/>
            </a:pPr>
            <a:r>
              <a:rPr lang="ru-RU" altLang="ru-RU" sz="1600" dirty="0">
                <a:latin typeface="Century Gothic" panose="020B0502020202020204" pitchFamily="34" charset="0"/>
              </a:rPr>
              <a:t>График обеспечения материалами</a:t>
            </a:r>
            <a:endParaRPr lang="en-US" altLang="ru-RU" sz="1600" dirty="0"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113" y="1964056"/>
            <a:ext cx="7519987" cy="2498187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" y="3687468"/>
            <a:ext cx="9301162" cy="2702198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423025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832" y="1681045"/>
            <a:ext cx="8900797" cy="5075377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83724" y="848452"/>
            <a:ext cx="7152906" cy="56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Как спланировать собственные </a:t>
            </a:r>
            <a:r>
              <a:rPr lang="ru-RU" altLang="ru-RU" sz="2000" b="1" dirty="0" smtClean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ресурсы </a:t>
            </a:r>
            <a:r>
              <a:rPr lang="ru-RU" altLang="ru-RU" sz="2000" b="1" dirty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1С:УНСФ</a:t>
            </a:r>
            <a:r>
              <a:rPr lang="ru-RU" altLang="ru-RU" sz="2000" b="1" dirty="0" smtClean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?</a:t>
            </a:r>
            <a:endParaRPr lang="ru-RU" altLang="ru-RU" sz="2000" b="1" dirty="0">
              <a:solidFill>
                <a:srgbClr val="F36D25"/>
              </a:solidFill>
              <a:latin typeface="Century Gothic" panose="020B0502020202020204" pitchFamily="34" charset="0"/>
              <a:ea typeface="Roboto" pitchFamily="2" charset="0"/>
              <a:cs typeface="Open Sans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78299" y="1681039"/>
            <a:ext cx="2386589" cy="2889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568325" indent="-285750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2731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922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111375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685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30257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829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9401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0000"/>
              </a:spcBef>
              <a:buSzTx/>
              <a:buFont typeface="Wingdings" pitchFamily="2" charset="2"/>
              <a:buNone/>
            </a:pPr>
            <a:r>
              <a:rPr lang="ru-RU" altLang="ru-RU" sz="1600" dirty="0">
                <a:latin typeface="Century Gothic" panose="020B0502020202020204" pitchFamily="34" charset="0"/>
              </a:rPr>
              <a:t>На основе документа «Задание на строительные работы» организации выполняется назначение исполнителей на работы.</a:t>
            </a:r>
            <a:endParaRPr lang="en-US" altLang="ru-RU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51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15508" y="934986"/>
            <a:ext cx="7893377" cy="53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Как заказать материалы у поставщика в </a:t>
            </a:r>
            <a:r>
              <a:rPr lang="ru-RU" altLang="ru-RU" sz="2000" b="1" dirty="0" smtClean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1С:УНСФ?</a:t>
            </a:r>
            <a:endParaRPr lang="ru-RU" altLang="ru-RU" sz="2000" b="1" dirty="0">
              <a:solidFill>
                <a:srgbClr val="F36D25"/>
              </a:solidFill>
              <a:latin typeface="Century Gothic" panose="020B0502020202020204" pitchFamily="34" charset="0"/>
              <a:ea typeface="Roboto" pitchFamily="2" charset="0"/>
              <a:cs typeface="Open Sans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22" y="1612636"/>
            <a:ext cx="7448204" cy="2957627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667" y="2788963"/>
            <a:ext cx="8999913" cy="3296036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227" y="4498608"/>
            <a:ext cx="7753350" cy="211455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2426" y="3692176"/>
            <a:ext cx="6356465" cy="2459318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8014352" y="1569622"/>
            <a:ext cx="4061697" cy="111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568325" indent="-285750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2731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922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111375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685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30257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829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9401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0000"/>
              </a:spcBef>
              <a:buSzTx/>
              <a:buFont typeface="Wingdings" pitchFamily="2" charset="2"/>
              <a:buNone/>
            </a:pPr>
            <a:r>
              <a:rPr lang="ru-RU" altLang="ru-RU" sz="1600" dirty="0">
                <a:latin typeface="Century Gothic" panose="020B0502020202020204" pitchFamily="34" charset="0"/>
              </a:rPr>
              <a:t>На основе документа «План потребностей в ресурсах» и с учетом «Разделительной ведомости» организации выполняется расчет потребностей в запасах.</a:t>
            </a:r>
            <a:endParaRPr lang="en-US" altLang="ru-RU" sz="1600" dirty="0">
              <a:latin typeface="Century Gothic" panose="020B0502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865853" y="5798136"/>
            <a:ext cx="2586573" cy="70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568325" indent="-285750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2731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922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111375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685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30257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829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9401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0000"/>
              </a:spcBef>
              <a:buSzTx/>
              <a:buFont typeface="Wingdings" pitchFamily="2" charset="2"/>
              <a:buNone/>
            </a:pPr>
            <a:r>
              <a:rPr lang="ru-RU" altLang="ru-RU" sz="1600" dirty="0">
                <a:latin typeface="Century Gothic" panose="020B0502020202020204" pitchFamily="34" charset="0"/>
              </a:rPr>
              <a:t>И </a:t>
            </a:r>
            <a:r>
              <a:rPr lang="ru-RU" altLang="ru-RU" sz="1600" dirty="0" smtClean="0">
                <a:latin typeface="Century Gothic" panose="020B0502020202020204" pitchFamily="34" charset="0"/>
              </a:rPr>
              <a:t>формируются </a:t>
            </a:r>
            <a:r>
              <a:rPr lang="ru-RU" altLang="ru-RU" sz="1600" dirty="0">
                <a:latin typeface="Century Gothic" panose="020B0502020202020204" pitchFamily="34" charset="0"/>
              </a:rPr>
              <a:t>документы Заказ поставщику».</a:t>
            </a:r>
            <a:endParaRPr lang="en-US" altLang="ru-RU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378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86000" y="947958"/>
            <a:ext cx="9522885" cy="43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Как оприходовать материалы от поставщика на склад в </a:t>
            </a:r>
            <a:r>
              <a:rPr lang="ru-RU" altLang="ru-RU" sz="2000" b="1" dirty="0" smtClean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1С:УНСФ?</a:t>
            </a:r>
            <a:endParaRPr lang="ru-RU" altLang="ru-RU" sz="2000" b="1" dirty="0">
              <a:solidFill>
                <a:srgbClr val="F36D25"/>
              </a:solidFill>
              <a:latin typeface="Century Gothic" panose="020B0502020202020204" pitchFamily="34" charset="0"/>
              <a:ea typeface="Roboto" pitchFamily="2" charset="0"/>
              <a:cs typeface="Open Sans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" y="1688094"/>
            <a:ext cx="6536210" cy="2900537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621" y="3126236"/>
            <a:ext cx="6971607" cy="2924778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0612" y="3820791"/>
            <a:ext cx="7018279" cy="2928293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006458" y="1629753"/>
            <a:ext cx="4602446" cy="118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568325" indent="-285750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2731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922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111375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685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30257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829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9401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0000"/>
              </a:spcBef>
              <a:buSzTx/>
              <a:buFont typeface="Wingdings" pitchFamily="2" charset="2"/>
              <a:buNone/>
            </a:pPr>
            <a:r>
              <a:rPr lang="ru-RU" altLang="ru-RU" sz="1600" dirty="0">
                <a:latin typeface="Century Gothic" panose="020B0502020202020204" pitchFamily="34" charset="0"/>
              </a:rPr>
              <a:t>На основании ранее сформированных документов Заказ поставщику оформляется приходная накладная.</a:t>
            </a:r>
          </a:p>
          <a:p>
            <a:pPr algn="r" eaLnBrk="1" hangingPunct="1">
              <a:spcBef>
                <a:spcPct val="10000"/>
              </a:spcBef>
              <a:buSzTx/>
              <a:buFont typeface="Wingdings" pitchFamily="2" charset="2"/>
              <a:buNone/>
            </a:pPr>
            <a:r>
              <a:rPr lang="ru-RU" altLang="ru-RU" sz="1600" dirty="0">
                <a:latin typeface="Century Gothic" panose="020B0502020202020204" pitchFamily="34" charset="0"/>
              </a:rPr>
              <a:t>Обеспеченность объекта строительства материалами можно посмотреть в отчете.</a:t>
            </a:r>
            <a:endParaRPr lang="en-US" altLang="ru-RU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383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25" y="1726296"/>
            <a:ext cx="6320993" cy="2919237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892" y="2756566"/>
            <a:ext cx="6313863" cy="3949034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484675" y="848452"/>
            <a:ext cx="7324210" cy="46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Как оплатить материалы поставщику в </a:t>
            </a:r>
            <a:r>
              <a:rPr lang="ru-RU" altLang="ru-RU" sz="2000" b="1" dirty="0" smtClean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1С:УНСФ?</a:t>
            </a:r>
            <a:endParaRPr lang="ru-RU" altLang="ru-RU" sz="2000" b="1" dirty="0">
              <a:solidFill>
                <a:srgbClr val="F36D25"/>
              </a:solidFill>
              <a:latin typeface="Century Gothic" panose="020B0502020202020204" pitchFamily="34" charset="0"/>
              <a:ea typeface="Roboto" pitchFamily="2" charset="0"/>
              <a:cs typeface="Open Sans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110304" y="1726290"/>
            <a:ext cx="4224451" cy="70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568325" indent="-285750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2731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922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111375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685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30257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829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9401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0000"/>
              </a:spcBef>
              <a:buSzTx/>
              <a:buFont typeface="Wingdings" pitchFamily="2" charset="2"/>
              <a:buNone/>
            </a:pPr>
            <a:r>
              <a:rPr lang="ru-RU" altLang="ru-RU" sz="1600" dirty="0">
                <a:latin typeface="Century Gothic" panose="020B0502020202020204" pitchFamily="34" charset="0"/>
              </a:rPr>
              <a:t>На основании приходной накладной формируются платежные документы и производится оплата.</a:t>
            </a:r>
            <a:endParaRPr lang="en-US" altLang="ru-RU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163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77815" y="763190"/>
            <a:ext cx="1053107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Как </a:t>
            </a:r>
            <a:r>
              <a:rPr lang="ru-RU" altLang="ru-RU" sz="2000" b="1" dirty="0" smtClean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отразить </a:t>
            </a:r>
            <a:r>
              <a:rPr lang="ru-RU" altLang="ru-RU" sz="2000" b="1" dirty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факт выполнения работ, выполненных своими силами и силами </a:t>
            </a:r>
            <a:r>
              <a:rPr lang="ru-RU" altLang="ru-RU" sz="2000" b="1" dirty="0" smtClean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субподрядчика в </a:t>
            </a:r>
            <a:r>
              <a:rPr lang="ru-RU" altLang="ru-RU" sz="2000" b="1" dirty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1С:УНСФ</a:t>
            </a:r>
            <a:r>
              <a:rPr lang="ru-RU" altLang="ru-RU" sz="2000" b="1" dirty="0" smtClean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?</a:t>
            </a:r>
            <a:endParaRPr lang="ru-RU" altLang="ru-RU" sz="2000" b="1" dirty="0">
              <a:solidFill>
                <a:srgbClr val="F36D25"/>
              </a:solidFill>
              <a:latin typeface="Century Gothic" panose="020B0502020202020204" pitchFamily="34" charset="0"/>
              <a:ea typeface="Roboto" pitchFamily="2" charset="0"/>
              <a:cs typeface="Open Sans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33" y="1776205"/>
            <a:ext cx="5889444" cy="1845945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987" y="2678822"/>
            <a:ext cx="8118764" cy="3811744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359345" y="1795033"/>
            <a:ext cx="4908244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568325" indent="-285750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2731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922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111375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685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30257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829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9401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10000"/>
              </a:spcBef>
              <a:buSzTx/>
              <a:buFont typeface="Wingdings" pitchFamily="2" charset="2"/>
              <a:buNone/>
            </a:pPr>
            <a:r>
              <a:rPr lang="ru-RU" altLang="ru-RU" sz="1600" dirty="0">
                <a:latin typeface="Century Gothic" panose="020B0502020202020204" pitchFamily="34" charset="0"/>
              </a:rPr>
              <a:t>Выполнение работ календарного плана регистрируется документом «Учет выполненных работ», </a:t>
            </a:r>
            <a:endParaRPr lang="en-US" altLang="ru-RU" sz="1600" dirty="0">
              <a:latin typeface="Century Gothic" panose="020B0502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37633" y="3819874"/>
            <a:ext cx="2541502" cy="189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568325" indent="-285750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2731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922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111375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685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30257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829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9401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10000"/>
              </a:spcBef>
              <a:buSzTx/>
              <a:buFont typeface="Wingdings" pitchFamily="2" charset="2"/>
              <a:buNone/>
            </a:pPr>
            <a:r>
              <a:rPr lang="ru-RU" altLang="ru-RU" sz="1600" dirty="0">
                <a:latin typeface="Century Gothic" panose="020B0502020202020204" pitchFamily="34" charset="0"/>
              </a:rPr>
              <a:t>При отражении работ, выполненных своими силами, происходит списание материалов и начисление сдельной заработной платы. </a:t>
            </a:r>
            <a:endParaRPr lang="en-US" altLang="ru-RU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334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64885" y="766862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Как отразить </a:t>
            </a:r>
            <a:r>
              <a:rPr lang="ru-RU" altLang="ru-RU" sz="2000" b="1" dirty="0" smtClean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факт </a:t>
            </a:r>
            <a:r>
              <a:rPr lang="ru-RU" altLang="ru-RU" sz="2000" b="1" dirty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выполнения работ, выполненных своими силами и силами </a:t>
            </a:r>
            <a:r>
              <a:rPr lang="ru-RU" altLang="ru-RU" sz="2000" b="1" dirty="0" smtClean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субподрядчика в </a:t>
            </a:r>
            <a:r>
              <a:rPr lang="ru-RU" altLang="ru-RU" sz="2000" b="1" dirty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1С:УНСФ</a:t>
            </a:r>
            <a:r>
              <a:rPr lang="ru-RU" altLang="ru-RU" sz="2000" b="1" dirty="0" smtClean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?</a:t>
            </a:r>
            <a:endParaRPr lang="ru-RU" altLang="ru-RU" sz="2000" b="1" dirty="0">
              <a:solidFill>
                <a:srgbClr val="F36D25"/>
              </a:solidFill>
              <a:latin typeface="Century Gothic" panose="020B0502020202020204" pitchFamily="34" charset="0"/>
              <a:ea typeface="Roboto" pitchFamily="2" charset="0"/>
              <a:cs typeface="Open Sans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5" y="1743081"/>
            <a:ext cx="7388381" cy="2280285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2" y="4314908"/>
            <a:ext cx="8401396" cy="2000024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9045" y="3663463"/>
            <a:ext cx="6339840" cy="2651475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8186122" y="2798593"/>
            <a:ext cx="35432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10000"/>
              </a:spcBef>
            </a:pPr>
            <a:r>
              <a:rPr lang="ru-RU" altLang="ru-RU" dirty="0">
                <a:latin typeface="Century Gothic" panose="020B0502020202020204" pitchFamily="34" charset="0"/>
              </a:rPr>
              <a:t>Выполненные работы отражаются в журнале КС-6а. </a:t>
            </a:r>
            <a:endParaRPr lang="en-US" altLang="ru-RU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94057" y="1794199"/>
            <a:ext cx="35432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10000"/>
              </a:spcBef>
            </a:pPr>
            <a:r>
              <a:rPr lang="ru-RU" altLang="ru-RU" dirty="0">
                <a:latin typeface="Century Gothic" panose="020B0502020202020204" pitchFamily="34" charset="0"/>
              </a:rPr>
              <a:t>При учете выполненных субподрядчиком работ указывается принятый объем. </a:t>
            </a:r>
            <a:endParaRPr lang="en-US" alt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907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64885" y="714801"/>
            <a:ext cx="90717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Как отразить </a:t>
            </a:r>
            <a:r>
              <a:rPr lang="ru-RU" altLang="ru-RU" sz="2000" b="1" dirty="0" smtClean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факт </a:t>
            </a:r>
            <a:r>
              <a:rPr lang="ru-RU" altLang="ru-RU" sz="2000" b="1" dirty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выполнения работ, выполненных своими силами и </a:t>
            </a:r>
            <a:r>
              <a:rPr lang="ru-RU" altLang="ru-RU" sz="2000" b="1" dirty="0" smtClean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силами в </a:t>
            </a:r>
            <a:r>
              <a:rPr lang="ru-RU" altLang="ru-RU" sz="2000" b="1" dirty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1С:УНСФ</a:t>
            </a:r>
            <a:r>
              <a:rPr lang="ru-RU" altLang="ru-RU" sz="2000" b="1" dirty="0" smtClean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?</a:t>
            </a:r>
            <a:endParaRPr lang="ru-RU" altLang="ru-RU" sz="2000" b="1" dirty="0">
              <a:solidFill>
                <a:srgbClr val="F36D25"/>
              </a:solidFill>
              <a:latin typeface="Century Gothic" panose="020B0502020202020204" pitchFamily="34" charset="0"/>
              <a:ea typeface="Roboto" pitchFamily="2" charset="0"/>
              <a:cs typeface="Open Sans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42" y="1796442"/>
            <a:ext cx="5805228" cy="1904361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45" y="4132033"/>
            <a:ext cx="8251767" cy="2004092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252011" y="1796442"/>
            <a:ext cx="4267202" cy="1596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568325" indent="-285750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2731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922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111375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685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30257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829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9401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10000"/>
              </a:spcBef>
              <a:buSzTx/>
              <a:buFont typeface="Wingdings" pitchFamily="2" charset="2"/>
              <a:buNone/>
            </a:pPr>
            <a:r>
              <a:rPr lang="ru-RU" altLang="ru-RU" sz="1600" dirty="0">
                <a:latin typeface="Century Gothic" panose="020B0502020202020204" pitchFamily="34" charset="0"/>
              </a:rPr>
              <a:t>В системе отражается внутренняя приемка работ ПТО, которая  регистрируется документом «Реализация строительных работ (внутренняя КС-2)».</a:t>
            </a:r>
            <a:endParaRPr lang="en-US" altLang="ru-RU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970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6" y="1601609"/>
            <a:ext cx="7288389" cy="3568913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18197" y="649490"/>
            <a:ext cx="102906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Как </a:t>
            </a:r>
            <a:r>
              <a:rPr lang="ru-RU" altLang="ru-RU" sz="2000" b="1" dirty="0" smtClean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отразить </a:t>
            </a:r>
            <a:r>
              <a:rPr lang="ru-RU" altLang="ru-RU" sz="2000" b="1" dirty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факт выполнения работ, выполненных силами </a:t>
            </a:r>
            <a:r>
              <a:rPr lang="ru-RU" altLang="ru-RU" sz="2000" b="1" dirty="0" smtClean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субподрядчика в 1С:УНСФ?</a:t>
            </a:r>
            <a:endParaRPr lang="ru-RU" altLang="ru-RU" sz="2000" b="1" dirty="0">
              <a:solidFill>
                <a:srgbClr val="F36D25"/>
              </a:solidFill>
              <a:latin typeface="Century Gothic" panose="020B0502020202020204" pitchFamily="34" charset="0"/>
              <a:ea typeface="Roboto" pitchFamily="2" charset="0"/>
              <a:cs typeface="Open Sans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688923" y="1486868"/>
            <a:ext cx="3885680" cy="14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568325" indent="-285750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2731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922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111375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685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30257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829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9401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10000"/>
              </a:spcBef>
              <a:buSzTx/>
              <a:buFont typeface="Wingdings" pitchFamily="2" charset="2"/>
              <a:buNone/>
            </a:pPr>
            <a:r>
              <a:rPr lang="ru-RU" altLang="ru-RU" sz="1600" dirty="0">
                <a:latin typeface="Century Gothic" panose="020B0502020202020204" pitchFamily="34" charset="0"/>
              </a:rPr>
              <a:t>Приемка работ подрядчиков отражается документом «Прием выполненных работ». В документе выполняется списание материалов, переданных субподрядчику.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47" y="3386059"/>
            <a:ext cx="6522720" cy="3233442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465" y="3040012"/>
            <a:ext cx="4920420" cy="3579495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898003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16227" y="1023514"/>
            <a:ext cx="6720396" cy="566748"/>
          </a:xfrm>
        </p:spPr>
        <p:txBody>
          <a:bodyPr/>
          <a:lstStyle/>
          <a:p>
            <a:pPr algn="r"/>
            <a:r>
              <a:rPr lang="ru-RU" sz="2000" b="1" kern="1200" dirty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На базе чего </a:t>
            </a:r>
            <a:r>
              <a:rPr lang="ru-RU" sz="2000" b="1" kern="1200" dirty="0" smtClean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разработан </a:t>
            </a:r>
            <a:r>
              <a:rPr lang="ru-RU" altLang="ru-RU" sz="2000" b="1" dirty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1С:УНСФ</a:t>
            </a:r>
            <a:r>
              <a:rPr lang="ru-RU" sz="2000" b="1" kern="1200" dirty="0" smtClean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?</a:t>
            </a:r>
            <a:endParaRPr lang="ru-RU" sz="2000" b="1" kern="1200" dirty="0">
              <a:solidFill>
                <a:srgbClr val="F36D25"/>
              </a:solidFill>
              <a:latin typeface="Century Gothic" panose="020B0502020202020204" pitchFamily="34" charset="0"/>
              <a:ea typeface="Roboto" pitchFamily="2" charset="0"/>
              <a:cs typeface="Open Sans" pitchFamily="34" charset="0"/>
            </a:endParaRPr>
          </a:p>
        </p:txBody>
      </p:sp>
      <p:sp>
        <p:nvSpPr>
          <p:cNvPr id="6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569843" y="2027583"/>
            <a:ext cx="11239042" cy="381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>
                <a:solidFill>
                  <a:srgbClr val="292929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600">
                <a:solidFill>
                  <a:srgbClr val="292929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400">
                <a:solidFill>
                  <a:srgbClr val="29292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+mn-lt"/>
              </a:defRPr>
            </a:lvl9pPr>
          </a:lstStyle>
          <a:p>
            <a:pPr algn="just">
              <a:spcBef>
                <a:spcPts val="2400"/>
              </a:spcBef>
              <a:buSzPct val="150000"/>
              <a:buFont typeface="Wingdings" pitchFamily="2" charset="2"/>
              <a:buChar char="§"/>
              <a:defRPr/>
            </a:pPr>
            <a:r>
              <a:rPr lang="ru-RU" altLang="ru-RU" sz="1600" b="1" kern="12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«1С:Управление нашей строительной фирмой» </a:t>
            </a:r>
            <a:r>
              <a:rPr lang="ru-RU" altLang="ru-RU" sz="1600" kern="12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– решение для построения систем управления деятельностью небольших предприятий с учетом лучших отечественных практик автоматизации среднего и малого </a:t>
            </a:r>
            <a:r>
              <a:rPr lang="ru-RU" altLang="ru-RU" sz="1600" kern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строительного бизнеса</a:t>
            </a:r>
            <a:endParaRPr lang="ru-RU" altLang="ru-RU" sz="1600" kern="12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2400"/>
              </a:spcBef>
              <a:buSzPct val="150000"/>
              <a:buFont typeface="Wingdings" pitchFamily="2" charset="2"/>
              <a:buChar char="§"/>
              <a:defRPr/>
            </a:pPr>
            <a:r>
              <a:rPr lang="ru-RU" altLang="ru-RU" sz="1600" kern="12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Является развитием системы «1С:Управление нашей фирмой</a:t>
            </a:r>
            <a:r>
              <a:rPr lang="ru-RU" altLang="ru-RU" sz="1600" kern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» </a:t>
            </a:r>
            <a:r>
              <a:rPr lang="ru-RU" altLang="ru-RU" sz="1600" kern="12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редакции 1.6</a:t>
            </a:r>
          </a:p>
          <a:p>
            <a:pPr algn="just">
              <a:spcBef>
                <a:spcPts val="2400"/>
              </a:spcBef>
              <a:buSzPct val="150000"/>
              <a:buFont typeface="Wingdings" pitchFamily="2" charset="2"/>
              <a:buChar char="§"/>
              <a:defRPr/>
            </a:pPr>
            <a:r>
              <a:rPr lang="ru-RU" altLang="ru-RU" sz="1600" kern="12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Учитывает опыт, накопленный при внедрении автоматизированных системы в проектах более чем в сотне строительных компаний</a:t>
            </a:r>
            <a:endParaRPr lang="en-US" altLang="ru-RU" sz="1600" kern="12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2400"/>
              </a:spcBef>
              <a:buSzPct val="150000"/>
              <a:buFont typeface="Wingdings" pitchFamily="2" charset="2"/>
              <a:buChar char="§"/>
              <a:defRPr/>
            </a:pPr>
            <a:r>
              <a:rPr lang="ru-RU" altLang="ru-RU" sz="1600" kern="12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Особое внимание при разработке было уделено реализации функциональных возможностей, востребованных строительными компаниями как крупными так и небольшими, в том числе планирование и контроль выполнения строительных работ, контроль обеспеченности строительства материалами и ресурсами.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195" y="255767"/>
            <a:ext cx="1691428" cy="50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8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881815" y="626148"/>
            <a:ext cx="985481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Как </a:t>
            </a:r>
            <a:r>
              <a:rPr lang="ru-RU" altLang="ru-RU" sz="2000" b="1" dirty="0" smtClean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провести </a:t>
            </a:r>
            <a:r>
              <a:rPr lang="ru-RU" altLang="ru-RU" sz="2000" b="1" dirty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сдачу работ Заказчику на основании внутренней приемки работ (внутренняя КС-2</a:t>
            </a:r>
            <a:r>
              <a:rPr lang="ru-RU" altLang="ru-RU" sz="2000" b="1" dirty="0" smtClean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) в </a:t>
            </a:r>
            <a:r>
              <a:rPr lang="ru-RU" altLang="ru-RU" sz="2000" b="1" dirty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1С:УНСФ</a:t>
            </a:r>
            <a:r>
              <a:rPr lang="ru-RU" altLang="ru-RU" sz="2000" b="1" dirty="0" smtClean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?</a:t>
            </a:r>
            <a:endParaRPr lang="ru-RU" altLang="ru-RU" sz="2000" b="1" dirty="0">
              <a:solidFill>
                <a:srgbClr val="F36D25"/>
              </a:solidFill>
              <a:latin typeface="Century Gothic" panose="020B0502020202020204" pitchFamily="34" charset="0"/>
              <a:ea typeface="Roboto" pitchFamily="2" charset="0"/>
              <a:cs typeface="Open Sans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68903" y="1534204"/>
            <a:ext cx="11639982" cy="80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568325" indent="-285750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2731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922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111375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685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30257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829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9401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10000"/>
              </a:spcBef>
              <a:buSzTx/>
              <a:buFont typeface="Wingdings" pitchFamily="2" charset="2"/>
              <a:buNone/>
            </a:pPr>
            <a:r>
              <a:rPr lang="ru-RU" altLang="ru-RU" sz="1600" dirty="0">
                <a:latin typeface="Century Gothic" panose="020B0502020202020204" pitchFamily="34" charset="0"/>
              </a:rPr>
              <a:t>На основании внутренней КС-2 оформляется документ «Акт выполненных строительных работ (КС-2 внешняя)», которая формируется в разрезе работ внутреннего утвержденного плана производства работ, так и в соответствии с работами договора Заказчика.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5" y="2842733"/>
            <a:ext cx="6849687" cy="2063802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16336"/>
          <a:stretch/>
        </p:blipFill>
        <p:spPr>
          <a:xfrm>
            <a:off x="249385" y="4762601"/>
            <a:ext cx="7597833" cy="1638202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7285" y="3112286"/>
            <a:ext cx="6373660" cy="276686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3994" y="3918485"/>
            <a:ext cx="4106957" cy="2824674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1" name="Прямоугольник 10"/>
          <p:cNvSpPr/>
          <p:nvPr/>
        </p:nvSpPr>
        <p:spPr bwMode="auto">
          <a:xfrm>
            <a:off x="7612778" y="2500135"/>
            <a:ext cx="4108173" cy="49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just">
              <a:lnSpc>
                <a:spcPct val="90000"/>
              </a:lnSpc>
              <a:spcBef>
                <a:spcPct val="10000"/>
              </a:spcBef>
              <a:spcAft>
                <a:spcPct val="50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ru-RU" altLang="ru-RU" sz="1600" dirty="0">
                <a:solidFill>
                  <a:srgbClr val="333333"/>
                </a:solidFill>
                <a:latin typeface="Century Gothic" panose="020B0502020202020204" pitchFamily="34" charset="0"/>
              </a:rPr>
              <a:t>Печатные формы  документа КС-2, КС-3.</a:t>
            </a:r>
            <a:endParaRPr lang="en-US" altLang="ru-RU" sz="1600" dirty="0">
              <a:solidFill>
                <a:srgbClr val="33333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22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22719" y="953625"/>
            <a:ext cx="8986173" cy="53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Как распределить затраты на объекты строительства в </a:t>
            </a:r>
            <a:r>
              <a:rPr lang="ru-RU" altLang="ru-RU" sz="2000" b="1" dirty="0" smtClean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1С:УНСФ?</a:t>
            </a:r>
            <a:endParaRPr lang="ru-RU" altLang="ru-RU" sz="2000" b="1" dirty="0">
              <a:solidFill>
                <a:srgbClr val="F36D25"/>
              </a:solidFill>
              <a:latin typeface="Century Gothic" panose="020B0502020202020204" pitchFamily="34" charset="0"/>
              <a:ea typeface="Roboto" pitchFamily="2" charset="0"/>
              <a:cs typeface="Open Sans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9976"/>
          <a:stretch/>
        </p:blipFill>
        <p:spPr>
          <a:xfrm>
            <a:off x="3764204" y="1995025"/>
            <a:ext cx="7972425" cy="471610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89644" y="1995031"/>
            <a:ext cx="2874963" cy="199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568325" indent="-285750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2731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922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111375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685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30257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829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9401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0000"/>
              </a:spcBef>
              <a:buSzTx/>
              <a:buFont typeface="Wingdings" pitchFamily="2" charset="2"/>
              <a:buNone/>
            </a:pPr>
            <a:r>
              <a:rPr lang="ru-RU" altLang="ru-RU" sz="1600" dirty="0">
                <a:latin typeface="Century Gothic" panose="020B0502020202020204" pitchFamily="34" charset="0"/>
              </a:rPr>
              <a:t>Расчет себестоимости строительства и финансового результата выполняется регламентными операциями по закрытию месяца</a:t>
            </a:r>
            <a:endParaRPr lang="en-US" altLang="ru-RU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7387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386475" y="907484"/>
            <a:ext cx="7537577" cy="4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План-</a:t>
            </a:r>
            <a:r>
              <a:rPr lang="ru-RU" altLang="ru-RU" sz="2000" b="1" dirty="0" err="1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фактный</a:t>
            </a:r>
            <a:r>
              <a:rPr lang="ru-RU" altLang="ru-RU" sz="2000" b="1" dirty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 анализ выполнения </a:t>
            </a:r>
            <a:r>
              <a:rPr lang="ru-RU" altLang="ru-RU" sz="2000" b="1" dirty="0" smtClean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работ в 1С:УНСФ.</a:t>
            </a:r>
            <a:endParaRPr lang="ru-RU" altLang="ru-RU" sz="2000" b="1" dirty="0">
              <a:solidFill>
                <a:srgbClr val="F36D25"/>
              </a:solidFill>
              <a:latin typeface="Century Gothic" panose="020B0502020202020204" pitchFamily="34" charset="0"/>
              <a:ea typeface="Roboto" pitchFamily="2" charset="0"/>
              <a:cs typeface="Open Sans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155263" y="2224776"/>
            <a:ext cx="3609763" cy="131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131763" indent="-131763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568325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273175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92275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111375" indent="-2286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685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30257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829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9401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>
              <a:spcBef>
                <a:spcPct val="10000"/>
              </a:spcBef>
              <a:buSzTx/>
              <a:buFont typeface="Wingdings" pitchFamily="2" charset="2"/>
              <a:buChar char="§"/>
              <a:defRPr/>
            </a:pPr>
            <a:r>
              <a:rPr lang="ru-RU" altLang="ru-RU" sz="1600" dirty="0">
                <a:latin typeface="Century Gothic" panose="020B0502020202020204" pitchFamily="34" charset="0"/>
              </a:rPr>
              <a:t>План-</a:t>
            </a:r>
            <a:r>
              <a:rPr lang="ru-RU" altLang="ru-RU" sz="1600" dirty="0" err="1">
                <a:latin typeface="Century Gothic" panose="020B0502020202020204" pitchFamily="34" charset="0"/>
              </a:rPr>
              <a:t>фактный</a:t>
            </a:r>
            <a:r>
              <a:rPr lang="ru-RU" altLang="ru-RU" sz="1600" dirty="0">
                <a:latin typeface="Century Gothic" panose="020B0502020202020204" pitchFamily="34" charset="0"/>
              </a:rPr>
              <a:t> анализ выполнения работ Субподрядчиков</a:t>
            </a:r>
          </a:p>
          <a:p>
            <a:pPr>
              <a:spcBef>
                <a:spcPct val="10000"/>
              </a:spcBef>
              <a:buSzTx/>
              <a:buFont typeface="Wingdings" pitchFamily="2" charset="2"/>
              <a:buChar char="§"/>
              <a:defRPr/>
            </a:pPr>
            <a:r>
              <a:rPr lang="ru-RU" altLang="ru-RU" sz="1600" dirty="0">
                <a:latin typeface="Century Gothic" panose="020B0502020202020204" pitchFamily="34" charset="0"/>
              </a:rPr>
              <a:t>План-</a:t>
            </a:r>
            <a:r>
              <a:rPr lang="ru-RU" altLang="ru-RU" sz="1600" dirty="0" err="1">
                <a:latin typeface="Century Gothic" panose="020B0502020202020204" pitchFamily="34" charset="0"/>
              </a:rPr>
              <a:t>фактный</a:t>
            </a:r>
            <a:r>
              <a:rPr lang="ru-RU" altLang="ru-RU" sz="1600" dirty="0">
                <a:latin typeface="Century Gothic" panose="020B0502020202020204" pitchFamily="34" charset="0"/>
              </a:rPr>
              <a:t> анализ реализации работ Заказчикам</a:t>
            </a:r>
          </a:p>
          <a:p>
            <a:pPr lvl="1">
              <a:spcBef>
                <a:spcPct val="10000"/>
              </a:spcBef>
              <a:buFont typeface="Wingdings" pitchFamily="2" charset="2"/>
              <a:buNone/>
              <a:defRPr/>
            </a:pPr>
            <a:endParaRPr lang="ru-RU" altLang="ru-RU" sz="1200" dirty="0"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28" y="2403996"/>
            <a:ext cx="7606665" cy="317067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826" y="3691398"/>
            <a:ext cx="8104065" cy="2751513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43947" y="1695915"/>
            <a:ext cx="10992679" cy="37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131763" indent="-131763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568325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273175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92275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111375" indent="-2286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685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30257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829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9401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marL="0" indent="0" algn="r">
              <a:spcBef>
                <a:spcPct val="10000"/>
              </a:spcBef>
              <a:buSzTx/>
              <a:buNone/>
              <a:defRPr/>
            </a:pPr>
            <a:r>
              <a:rPr lang="ru-RU" altLang="ru-RU" sz="1600" dirty="0">
                <a:latin typeface="Century Gothic" panose="020B0502020202020204" pitchFamily="34" charset="0"/>
              </a:rPr>
              <a:t>В системе разработан ряд отчетов для контроля выполнения, приемки и сдачи работ Заказчику: </a:t>
            </a:r>
            <a:endParaRPr lang="en-US" altLang="ru-RU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7338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121" y="1729406"/>
            <a:ext cx="9072255" cy="5045646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07169" y="741397"/>
            <a:ext cx="7435201" cy="48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План-</a:t>
            </a:r>
            <a:r>
              <a:rPr lang="ru-RU" altLang="ru-RU" sz="2000" b="1" dirty="0" err="1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фактный</a:t>
            </a:r>
            <a:r>
              <a:rPr lang="ru-RU" altLang="ru-RU" sz="2000" b="1" dirty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 анализ выполнения </a:t>
            </a:r>
            <a:r>
              <a:rPr lang="ru-RU" altLang="ru-RU" sz="2000" b="1" dirty="0" smtClean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работ в 1С:УНСФ.</a:t>
            </a:r>
            <a:endParaRPr lang="ru-RU" altLang="ru-RU" sz="2000" b="1" dirty="0">
              <a:solidFill>
                <a:srgbClr val="F36D25"/>
              </a:solidFill>
              <a:latin typeface="Century Gothic" panose="020B0502020202020204" pitchFamily="34" charset="0"/>
              <a:ea typeface="Roboto" pitchFamily="2" charset="0"/>
              <a:cs typeface="Open Sans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3027" y="2167132"/>
            <a:ext cx="2723185" cy="436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131763" indent="-131763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568325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273175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92275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111375" indent="-2286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685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30257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829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9401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>
              <a:spcBef>
                <a:spcPct val="10000"/>
              </a:spcBef>
              <a:spcAft>
                <a:spcPts val="0"/>
              </a:spcAft>
              <a:buSzTx/>
              <a:buFont typeface="Wingdings" pitchFamily="2" charset="2"/>
              <a:buChar char="§"/>
              <a:defRPr/>
            </a:pPr>
            <a:r>
              <a:rPr lang="ru-RU" altLang="ru-RU" sz="1600" dirty="0">
                <a:latin typeface="Century Gothic" panose="020B0502020202020204" pitchFamily="34" charset="0"/>
              </a:rPr>
              <a:t>утвержденные планируемые сроки и объемы работ календарного плана-графика;</a:t>
            </a:r>
          </a:p>
          <a:p>
            <a:pPr algn="just">
              <a:spcBef>
                <a:spcPct val="10000"/>
              </a:spcBef>
              <a:spcAft>
                <a:spcPts val="0"/>
              </a:spcAft>
              <a:buSzTx/>
              <a:buFont typeface="Wingdings" pitchFamily="2" charset="2"/>
              <a:buChar char="§"/>
              <a:defRPr/>
            </a:pPr>
            <a:r>
              <a:rPr lang="ru-RU" altLang="ru-RU" sz="1600" dirty="0">
                <a:latin typeface="Century Gothic" panose="020B0502020202020204" pitchFamily="34" charset="0"/>
              </a:rPr>
              <a:t>законтрактованные с Заказчиком работы, их стоимость и объемы, данные о сданных объемах и стоимости;</a:t>
            </a:r>
          </a:p>
          <a:p>
            <a:pPr algn="just">
              <a:spcBef>
                <a:spcPct val="10000"/>
              </a:spcBef>
              <a:spcAft>
                <a:spcPts val="0"/>
              </a:spcAft>
              <a:buSzTx/>
              <a:buFont typeface="Wingdings" pitchFamily="2" charset="2"/>
              <a:buChar char="§"/>
              <a:defRPr/>
            </a:pPr>
            <a:r>
              <a:rPr lang="ru-RU" altLang="ru-RU" sz="1600" dirty="0">
                <a:latin typeface="Century Gothic" panose="020B0502020202020204" pitchFamily="34" charset="0"/>
              </a:rPr>
              <a:t>работы, переданные на субподряд – их стоимость, объемы, данные о принятых объемах и стоимость;</a:t>
            </a:r>
          </a:p>
          <a:p>
            <a:pPr>
              <a:spcBef>
                <a:spcPct val="10000"/>
              </a:spcBef>
              <a:spcAft>
                <a:spcPts val="0"/>
              </a:spcAft>
              <a:buSzTx/>
              <a:buFont typeface="Wingdings" pitchFamily="2" charset="2"/>
              <a:buChar char="§"/>
              <a:defRPr/>
            </a:pPr>
            <a:r>
              <a:rPr lang="ru-RU" altLang="ru-RU" sz="1600" dirty="0">
                <a:latin typeface="Century Gothic" panose="020B0502020202020204" pitchFamily="34" charset="0"/>
              </a:rPr>
              <a:t>оперативные данные о выполненных объемах работ.</a:t>
            </a:r>
          </a:p>
          <a:p>
            <a:pPr lvl="1">
              <a:spcBef>
                <a:spcPct val="10000"/>
              </a:spcBef>
              <a:buFont typeface="Wingdings" pitchFamily="2" charset="2"/>
              <a:buNone/>
              <a:defRPr/>
            </a:pPr>
            <a:endParaRPr lang="ru-RU" altLang="ru-RU" sz="1200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5468" y="1324993"/>
            <a:ext cx="11674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ru-RU" altLang="ru-RU" dirty="0">
                <a:latin typeface="Century Gothic" panose="020B0502020202020204" pitchFamily="34" charset="0"/>
              </a:rPr>
              <a:t>Рабочий стол начальника ПТО показывает всю информацию о состоянии работ на объекте строительства: </a:t>
            </a:r>
            <a:endParaRPr lang="en-US" altLang="ru-RU" dirty="0">
              <a:latin typeface="Century Gothic" panose="020B0502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680" y="217574"/>
            <a:ext cx="1691428" cy="50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979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06" y="1948713"/>
            <a:ext cx="7060298" cy="3255273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43354" y="848446"/>
            <a:ext cx="10765531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План-</a:t>
            </a:r>
            <a:r>
              <a:rPr lang="ru-RU" altLang="ru-RU" sz="2000" b="1" dirty="0" err="1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фактный</a:t>
            </a:r>
            <a:r>
              <a:rPr lang="ru-RU" altLang="ru-RU" sz="2000" b="1" dirty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 анализ списания материалов </a:t>
            </a:r>
            <a:endParaRPr lang="ru-RU" altLang="ru-RU" sz="2000" b="1" dirty="0" smtClean="0">
              <a:solidFill>
                <a:srgbClr val="F36D25"/>
              </a:solidFill>
              <a:latin typeface="Century Gothic" panose="020B0502020202020204" pitchFamily="34" charset="0"/>
              <a:ea typeface="Roboto" pitchFamily="2" charset="0"/>
              <a:cs typeface="Open Sans" pitchFamily="34" charset="0"/>
            </a:endParaRPr>
          </a:p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и </a:t>
            </a:r>
            <a:r>
              <a:rPr lang="ru-RU" altLang="ru-RU" sz="2000" b="1" dirty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использования </a:t>
            </a:r>
            <a:r>
              <a:rPr lang="ru-RU" altLang="ru-RU" sz="2000" b="1" dirty="0" smtClean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ресурсов в 1С:УНСФ.</a:t>
            </a:r>
            <a:endParaRPr lang="ru-RU" altLang="ru-RU" sz="2000" b="1" dirty="0">
              <a:solidFill>
                <a:srgbClr val="F36D25"/>
              </a:solidFill>
              <a:latin typeface="Century Gothic" panose="020B0502020202020204" pitchFamily="34" charset="0"/>
              <a:ea typeface="Roboto" pitchFamily="2" charset="0"/>
              <a:cs typeface="Open Sans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423" y="2725043"/>
            <a:ext cx="6137477" cy="3910225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9020" y="4009681"/>
            <a:ext cx="6667609" cy="2625587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8203097" y="1742944"/>
            <a:ext cx="3623664" cy="2021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568325" indent="-285750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2731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922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111375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685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30257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829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9401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0000"/>
              </a:spcBef>
              <a:buSzTx/>
              <a:buFont typeface="Wingdings" pitchFamily="2" charset="2"/>
              <a:buNone/>
            </a:pPr>
            <a:r>
              <a:rPr lang="ru-RU" altLang="ru-RU" sz="1600" dirty="0">
                <a:latin typeface="Century Gothic" panose="020B0502020202020204" pitchFamily="34" charset="0"/>
              </a:rPr>
              <a:t>Для план-</a:t>
            </a:r>
            <a:r>
              <a:rPr lang="ru-RU" altLang="ru-RU" sz="1600" dirty="0" err="1">
                <a:latin typeface="Century Gothic" panose="020B0502020202020204" pitchFamily="34" charset="0"/>
              </a:rPr>
              <a:t>фактного</a:t>
            </a:r>
            <a:r>
              <a:rPr lang="ru-RU" altLang="ru-RU" sz="1600" dirty="0">
                <a:latin typeface="Century Gothic" panose="020B0502020202020204" pitchFamily="34" charset="0"/>
              </a:rPr>
              <a:t> анализа списания материалов и использования ресурсов формируются отчеты:</a:t>
            </a:r>
          </a:p>
          <a:p>
            <a:pPr marL="285750" indent="-285750" eaLnBrk="1" hangingPunct="1">
              <a:spcBef>
                <a:spcPct val="10000"/>
              </a:spcBef>
              <a:buSzTx/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Century Gothic" panose="020B0502020202020204" pitchFamily="34" charset="0"/>
              </a:rPr>
              <a:t>Анализ расхода материалов,</a:t>
            </a:r>
          </a:p>
          <a:p>
            <a:pPr marL="285750" indent="-285750" eaLnBrk="1" hangingPunct="1">
              <a:spcBef>
                <a:spcPct val="10000"/>
              </a:spcBef>
              <a:buSzTx/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Century Gothic" panose="020B0502020202020204" pitchFamily="34" charset="0"/>
              </a:rPr>
              <a:t>Анализ ресурсов, </a:t>
            </a:r>
          </a:p>
          <a:p>
            <a:pPr marL="285750" indent="-285750" eaLnBrk="1" hangingPunct="1">
              <a:spcBef>
                <a:spcPct val="10000"/>
              </a:spcBef>
              <a:buSzTx/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Century Gothic" panose="020B0502020202020204" pitchFamily="34" charset="0"/>
              </a:rPr>
              <a:t>М-29.</a:t>
            </a:r>
            <a:endParaRPr lang="en-US" altLang="ru-RU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1471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!Julia\Rarus soft\!Презентации 2018\2018.02.13 Шаблон презентации в Космос\исходники\слайды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5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791853" y="1796800"/>
            <a:ext cx="11170762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ru-RU" sz="2000" b="1" dirty="0" smtClean="0">
                <a:latin typeface="Arial Narrow" panose="020B0606020202030204" pitchFamily="34" charset="0"/>
              </a:rPr>
              <a:t>Консультации по продукту оказывает компания </a:t>
            </a:r>
            <a:r>
              <a:rPr lang="ru-RU" sz="2000" b="1" dirty="0">
                <a:latin typeface="Arial Narrow" panose="020B0606020202030204" pitchFamily="34" charset="0"/>
              </a:rPr>
              <a:t>"1С-Рарус" с 10:00 до 19:00 по московскому времени, кроме суббот, воскресений и праздничных дней (по распорядку московских предприятий):</a:t>
            </a:r>
          </a:p>
          <a:p>
            <a:pPr lvl="1" fontAlgn="base"/>
            <a:r>
              <a:rPr lang="ru-RU" sz="2000" b="1" dirty="0">
                <a:latin typeface="Arial Narrow" panose="020B0606020202030204" pitchFamily="34" charset="0"/>
              </a:rPr>
              <a:t>телефон линии консультаций +7(495)223-04-04;</a:t>
            </a:r>
          </a:p>
          <a:p>
            <a:pPr lvl="1" fontAlgn="base"/>
            <a:r>
              <a:rPr lang="ru-RU" sz="2000" b="1" dirty="0">
                <a:latin typeface="Arial Narrow" panose="020B0606020202030204" pitchFamily="34" charset="0"/>
              </a:rPr>
              <a:t>адрес электронной почты: </a:t>
            </a:r>
            <a:r>
              <a:rPr lang="ru-RU" sz="2000" b="1" u="sng" dirty="0">
                <a:latin typeface="Arial Narrow" panose="020B0606020202030204" pitchFamily="34" charset="0"/>
                <a:hlinkClick r:id="rId3"/>
              </a:rPr>
              <a:t>UNSF@rarus.ru</a:t>
            </a:r>
            <a:r>
              <a:rPr lang="ru-RU" sz="2000" b="1" dirty="0">
                <a:latin typeface="Arial Narrow" panose="020B0606020202030204" pitchFamily="34" charset="0"/>
              </a:rPr>
              <a:t>;</a:t>
            </a:r>
          </a:p>
          <a:p>
            <a:pPr lvl="1" fontAlgn="base"/>
            <a:r>
              <a:rPr lang="ru-RU" sz="2000" b="1" dirty="0">
                <a:latin typeface="Arial Narrow" panose="020B0606020202030204" pitchFamily="34" charset="0"/>
              </a:rPr>
              <a:t>система интернет - телефонии и обмена мгновенными сообщениями типа "</a:t>
            </a:r>
            <a:r>
              <a:rPr lang="ru-RU" sz="2000" b="1" dirty="0" err="1">
                <a:latin typeface="Arial Narrow" panose="020B0606020202030204" pitchFamily="34" charset="0"/>
              </a:rPr>
              <a:t>Skype</a:t>
            </a:r>
            <a:r>
              <a:rPr lang="ru-RU" sz="2000" b="1" dirty="0">
                <a:latin typeface="Arial Narrow" panose="020B0606020202030204" pitchFamily="34" charset="0"/>
              </a:rPr>
              <a:t>": 1CUNSF;</a:t>
            </a:r>
          </a:p>
          <a:p>
            <a:pPr lvl="1"/>
            <a:r>
              <a:rPr lang="ru-RU" sz="2000" b="1" dirty="0">
                <a:latin typeface="Arial Narrow" panose="020B0606020202030204" pitchFamily="34" charset="0"/>
              </a:rPr>
              <a:t>название сервиса в системе 1С-Коннект – ЛК 1С:Управление нашей строительной фирмой</a:t>
            </a:r>
            <a:endParaRPr lang="ru-RU" altLang="ru-RU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165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78216" y="1040401"/>
            <a:ext cx="7330676" cy="60287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ru-RU" sz="2000" b="1" kern="1200" dirty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Для кого разработана программа </a:t>
            </a:r>
            <a:r>
              <a:rPr lang="ru-RU" sz="2000" b="1" kern="1200" dirty="0" smtClean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1С:УНСФ?</a:t>
            </a:r>
            <a:endParaRPr lang="ru-RU" sz="2000" b="1" kern="1200" dirty="0">
              <a:solidFill>
                <a:srgbClr val="F36D25"/>
              </a:solidFill>
              <a:latin typeface="Century Gothic" panose="020B0502020202020204" pitchFamily="34" charset="0"/>
              <a:ea typeface="Roboto" pitchFamily="2" charset="0"/>
              <a:cs typeface="Open Sans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1062499" y="1920482"/>
            <a:ext cx="10746389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just">
              <a:spcBef>
                <a:spcPts val="2400"/>
              </a:spcBef>
              <a:buSzPct val="150000"/>
              <a:buNone/>
            </a:pPr>
            <a:r>
              <a:rPr lang="ru-RU" sz="1600" kern="12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Решение </a:t>
            </a:r>
            <a:r>
              <a:rPr lang="ru-RU" sz="1600" b="1" kern="12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«1С:Предприятие 8. Управление нашей строительной фирмой» </a:t>
            </a:r>
            <a:r>
              <a:rPr lang="ru-RU" sz="1600" kern="12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предназначено для предприятий, осуществляющих различные виды строительной деятельности, а также текущий ремонт, монтажные работы, реставрации и реновации: </a:t>
            </a:r>
          </a:p>
          <a:p>
            <a:pPr algn="just">
              <a:spcBef>
                <a:spcPts val="2400"/>
              </a:spcBef>
              <a:buSzPct val="150000"/>
              <a:buFont typeface="Wingdings" pitchFamily="2" charset="2"/>
              <a:buChar char="§"/>
            </a:pPr>
            <a:r>
              <a:rPr lang="ru-RU" sz="1600" kern="12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Предприятия, имеющие потребность в автоматизации управления материальными, производственными, финансовыми и кадровыми ресурсами в строительстве;</a:t>
            </a:r>
          </a:p>
          <a:p>
            <a:pPr algn="just">
              <a:spcBef>
                <a:spcPts val="2400"/>
              </a:spcBef>
              <a:buSzPct val="150000"/>
              <a:buFont typeface="Wingdings" pitchFamily="2" charset="2"/>
              <a:buChar char="§"/>
            </a:pPr>
            <a:r>
              <a:rPr lang="ru-RU" sz="1600" kern="12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Подрядчики и </a:t>
            </a:r>
            <a:r>
              <a:rPr lang="ru-RU" sz="1600" kern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субподрядчики строительства;</a:t>
            </a:r>
            <a:endParaRPr lang="ru-RU" sz="1600" kern="12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2400"/>
              </a:spcBef>
              <a:buSzPct val="150000"/>
              <a:buFont typeface="Wingdings" pitchFamily="2" charset="2"/>
              <a:buChar char="§"/>
            </a:pPr>
            <a:r>
              <a:rPr lang="ru-RU" sz="1600" kern="12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Компании производящие различные монтажные и отделочные работы.</a:t>
            </a:r>
          </a:p>
        </p:txBody>
      </p:sp>
    </p:spTree>
    <p:extLst>
      <p:ext uri="{BB962C8B-B14F-4D97-AF65-F5344CB8AC3E}">
        <p14:creationId xmlns:p14="http://schemas.microsoft.com/office/powerpoint/2010/main" val="383860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753999" y="938627"/>
            <a:ext cx="5982624" cy="61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Что включает в себя </a:t>
            </a:r>
            <a:r>
              <a:rPr lang="ru-RU" altLang="ru-RU" sz="2000" b="1" dirty="0" smtClean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1С:УНСФ?</a:t>
            </a:r>
            <a:endParaRPr lang="ru-RU" altLang="ru-RU" sz="2000" b="1" dirty="0">
              <a:solidFill>
                <a:srgbClr val="F36D25"/>
              </a:solidFill>
              <a:latin typeface="Century Gothic" panose="020B0502020202020204" pitchFamily="34" charset="0"/>
              <a:ea typeface="Roboto" pitchFamily="2" charset="0"/>
              <a:cs typeface="Open Sans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458823" y="1594018"/>
            <a:ext cx="8277805" cy="49790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/>
          <a:lstStyle>
            <a:lvl1pPr marL="131763" indent="-131763" eaLnBrk="0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854075" indent="-285750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2731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92275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111375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685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30257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829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940175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состав единого решения "Управление нашей строительной фирмой" входят: </a:t>
            </a:r>
          </a:p>
          <a:p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Конфигурации</a:t>
            </a:r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Управление нашей фирмой 1.6; </a:t>
            </a:r>
          </a:p>
          <a:p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Дополнительные возможности</a:t>
            </a:r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Планирование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в том числе:</a:t>
            </a:r>
          </a:p>
          <a:p>
            <a:pPr lvl="2"/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Загрузка сметы в формате </a:t>
            </a:r>
            <a:r>
              <a:rPr lang="ru-RU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АРПС 1.10;</a:t>
            </a:r>
            <a:endParaRPr lang="ru-RU" sz="16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2"/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Формирование календарного плана строительства;</a:t>
            </a:r>
          </a:p>
          <a:p>
            <a:pPr lvl="1"/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Управление строительным производством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в том числе :</a:t>
            </a:r>
          </a:p>
          <a:p>
            <a:pPr lvl="2"/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Заключение договоров с Заказчиком и подрядчиками;</a:t>
            </a:r>
          </a:p>
          <a:p>
            <a:pPr lvl="2"/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Формирование разделительной ведомости</a:t>
            </a:r>
          </a:p>
          <a:p>
            <a:pPr lvl="1"/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Управление материально-техническим обеспечением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;</a:t>
            </a:r>
          </a:p>
          <a:p>
            <a:pPr lvl="2"/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Закупка материалов;</a:t>
            </a:r>
          </a:p>
          <a:p>
            <a:pPr lvl="2"/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Формирование себестоимости объекта строительства</a:t>
            </a:r>
          </a:p>
          <a:p>
            <a:pPr lvl="1"/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Анализ результатов хозяйственной деятельности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32032"/>
          <a:stretch/>
        </p:blipFill>
        <p:spPr>
          <a:xfrm>
            <a:off x="437330" y="1551986"/>
            <a:ext cx="2775857" cy="466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3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 bwMode="auto">
          <a:xfrm>
            <a:off x="381274" y="3473144"/>
            <a:ext cx="11638930" cy="3322096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lin ang="5400000" scaled="1"/>
          </a:gra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ru-RU" sz="2000"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81274" y="1557077"/>
            <a:ext cx="11638930" cy="1920721"/>
          </a:xfrm>
          <a:prstGeom prst="rect">
            <a:avLst/>
          </a:prstGeom>
          <a:gradFill>
            <a:gsLst>
              <a:gs pos="0">
                <a:srgbClr val="FEF06A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lin ang="5400000" scaled="1"/>
          </a:gra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ru-RU" sz="2000">
              <a:latin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51244" y="906306"/>
            <a:ext cx="7157647" cy="54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Текущая архитектура 1С:УНСФ</a:t>
            </a:r>
            <a:r>
              <a:rPr lang="ru-RU" altLang="ru-RU" sz="2000" b="1" dirty="0" smtClean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 </a:t>
            </a:r>
            <a:endParaRPr lang="ru-RU" altLang="ru-RU" sz="2000" b="1" dirty="0">
              <a:solidFill>
                <a:srgbClr val="F36D25"/>
              </a:solidFill>
              <a:latin typeface="Century Gothic" panose="020B0502020202020204" pitchFamily="34" charset="0"/>
              <a:ea typeface="Roboto" pitchFamily="2" charset="0"/>
              <a:cs typeface="Open Sans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277" y="3653842"/>
            <a:ext cx="5433679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CRM-система </a:t>
            </a:r>
            <a:r>
              <a:rPr lang="ru-RU" sz="16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 эффективная работа с клиентской базой.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1274" y="4300173"/>
            <a:ext cx="5714726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Анализ бизнеса </a:t>
            </a:r>
            <a:r>
              <a:rPr lang="ru-RU" sz="16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ru-RU" sz="16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комплекс данных о деятельности вашей компании.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1274" y="4999370"/>
            <a:ext cx="5714726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Зарплата и </a:t>
            </a:r>
            <a:r>
              <a:rPr lang="ru-RU" sz="16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персонал — удобный кадровый учет, контроль работы персонала, расчет заработной платы.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1274" y="5788811"/>
            <a:ext cx="5714726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Производственный учет </a:t>
            </a:r>
            <a:r>
              <a:rPr lang="ru-RU" sz="16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 контроль, анализ и планирование всех этапов производства.</a:t>
            </a:r>
          </a:p>
          <a:p>
            <a:r>
              <a:rPr lang="ru-RU" sz="16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Планирование.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77274" y="3653841"/>
            <a:ext cx="5714726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Склад и закупки </a:t>
            </a:r>
            <a:r>
              <a:rPr lang="ru-RU" sz="16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 учет товарных запасов, снабжения и закупок.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77274" y="4566848"/>
            <a:ext cx="5714726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Финансы </a:t>
            </a:r>
            <a:r>
              <a:rPr lang="ru-RU" sz="16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 учет доходов и расходов, финансов и взаиморасчетов.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77274" y="5295349"/>
            <a:ext cx="5714726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Ценообразование </a:t>
            </a:r>
            <a:r>
              <a:rPr lang="ru-RU" sz="16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 формирование прайс-листов, анализ продажных цен и использования дисконтных карт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1277" y="1716938"/>
            <a:ext cx="51217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Управление строительным производством </a:t>
            </a:r>
            <a:r>
              <a:rPr lang="ru-RU" sz="16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-формирование календарных планов строительства и сметно-договорной документации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77274" y="1776195"/>
            <a:ext cx="5542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Управление материально-техническим обеспечением </a:t>
            </a:r>
            <a:r>
              <a:rPr lang="ru-RU" sz="16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планирование и контроль обеспечения ресурсами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19643" y="2774614"/>
            <a:ext cx="5301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Учет выполненных СМР и используемых ресурсов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1274" y="2775280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Актирование и отражение выполненных СМР в учете</a:t>
            </a:r>
          </a:p>
        </p:txBody>
      </p:sp>
    </p:spTree>
    <p:extLst>
      <p:ext uri="{BB962C8B-B14F-4D97-AF65-F5344CB8AC3E}">
        <p14:creationId xmlns:p14="http://schemas.microsoft.com/office/powerpoint/2010/main" val="109928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2835965" y="1444491"/>
            <a:ext cx="8030818" cy="5275241"/>
          </a:xfrm>
          <a:prstGeom prst="roundRect">
            <a:avLst>
              <a:gd name="adj" fmla="val 3155"/>
            </a:avLst>
          </a:prstGeom>
          <a:solidFill>
            <a:srgbClr val="426CB1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b="1" dirty="0" smtClean="0">
                <a:solidFill>
                  <a:srgbClr val="EFF2F8"/>
                </a:solidFill>
              </a:rPr>
              <a:t>1С:1С:УНСФ</a:t>
            </a:r>
            <a:endParaRPr lang="ru-RU" sz="2000" b="1" dirty="0">
              <a:solidFill>
                <a:srgbClr val="EFF2F8"/>
              </a:solidFill>
            </a:endParaRPr>
          </a:p>
          <a:p>
            <a:endParaRPr lang="ru-RU" sz="2000" b="1" dirty="0">
              <a:solidFill>
                <a:srgbClr val="EFF2F8"/>
              </a:solidFill>
            </a:endParaRPr>
          </a:p>
          <a:p>
            <a:endParaRPr lang="ru-RU" sz="2000" b="1" dirty="0">
              <a:solidFill>
                <a:srgbClr val="EFF2F8"/>
              </a:solidFill>
            </a:endParaRPr>
          </a:p>
          <a:p>
            <a:endParaRPr lang="ru-RU" sz="2000" b="1" dirty="0">
              <a:solidFill>
                <a:srgbClr val="EFF2F8"/>
              </a:solidFill>
            </a:endParaRPr>
          </a:p>
          <a:p>
            <a:endParaRPr lang="ru-RU" sz="2000" b="1" dirty="0">
              <a:solidFill>
                <a:srgbClr val="EFF2F8"/>
              </a:solidFill>
            </a:endParaRPr>
          </a:p>
          <a:p>
            <a:endParaRPr lang="ru-RU" sz="2000" b="1" dirty="0">
              <a:solidFill>
                <a:srgbClr val="EFF2F8"/>
              </a:solidFill>
            </a:endParaRPr>
          </a:p>
          <a:p>
            <a:endParaRPr lang="ru-RU" sz="2000" b="1" dirty="0">
              <a:solidFill>
                <a:srgbClr val="EFF2F8"/>
              </a:solidFill>
            </a:endParaRPr>
          </a:p>
          <a:p>
            <a:endParaRPr lang="ru-RU" sz="2000" b="1" dirty="0">
              <a:solidFill>
                <a:srgbClr val="EFF2F8"/>
              </a:solidFill>
            </a:endParaRPr>
          </a:p>
          <a:p>
            <a:endParaRPr lang="ru-RU" sz="2000" b="1" dirty="0">
              <a:solidFill>
                <a:srgbClr val="EFF2F8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3096727" y="3340737"/>
            <a:ext cx="6650966" cy="2820433"/>
          </a:xfrm>
          <a:prstGeom prst="roundRect">
            <a:avLst>
              <a:gd name="adj" fmla="val 5860"/>
            </a:avLst>
          </a:prstGeom>
          <a:solidFill>
            <a:srgbClr val="FFFF00"/>
          </a:solidFill>
          <a:ln>
            <a:solidFill>
              <a:srgbClr val="FFC000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</a:rPr>
              <a:t>1С:УНФ</a:t>
            </a:r>
          </a:p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ru-RU" sz="2000" dirty="0">
              <a:solidFill>
                <a:schemeClr val="tx1"/>
              </a:solidFill>
              <a:latin typeface="Arial" pitchFamily="34" charset="0"/>
            </a:endParaRPr>
          </a:p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ru-RU" sz="2000" dirty="0">
              <a:solidFill>
                <a:schemeClr val="tx1"/>
              </a:solidFill>
              <a:latin typeface="Arial" pitchFamily="34" charset="0"/>
            </a:endParaRPr>
          </a:p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ru-RU" sz="2000" dirty="0">
              <a:solidFill>
                <a:schemeClr val="tx1"/>
              </a:solidFill>
              <a:latin typeface="Arial" pitchFamily="34" charset="0"/>
            </a:endParaRPr>
          </a:p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ru-RU" sz="2000" dirty="0">
              <a:solidFill>
                <a:schemeClr val="tx1"/>
              </a:solidFill>
              <a:latin typeface="Arial" pitchFamily="34" charset="0"/>
            </a:endParaRPr>
          </a:p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ru-RU" sz="2000" dirty="0">
              <a:solidFill>
                <a:schemeClr val="tx1"/>
              </a:solidFill>
              <a:latin typeface="Arial" pitchFamily="34" charset="0"/>
            </a:endParaRPr>
          </a:p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ru-RU" sz="2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3143043" y="2018237"/>
            <a:ext cx="7498800" cy="360000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</a:rPr>
              <a:t>Сметное ценообразование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123600" y="2438235"/>
            <a:ext cx="7498800" cy="360000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</a:rPr>
              <a:t>Планирование строительства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123600" y="2897771"/>
            <a:ext cx="7498800" cy="360000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</a:rPr>
              <a:t>Обеспечение строительства материалами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8828326" y="3846082"/>
            <a:ext cx="1767600" cy="901460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</a:rPr>
              <a:t>Учет СМР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8841231" y="4946312"/>
            <a:ext cx="1768292" cy="900000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</a:rPr>
              <a:t>Учет материалов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3096733" y="6243521"/>
            <a:ext cx="7499199" cy="360000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</a:rPr>
              <a:t>План-</a:t>
            </a:r>
            <a:r>
              <a:rPr lang="ru-RU" sz="2000" dirty="0" err="1">
                <a:solidFill>
                  <a:schemeClr val="tx1"/>
                </a:solidFill>
                <a:latin typeface="Arial" pitchFamily="34" charset="0"/>
              </a:rPr>
              <a:t>фактный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</a:rPr>
              <a:t> анализ выполнения работ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3162860" y="4456098"/>
            <a:ext cx="1620000" cy="468000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</a:rPr>
              <a:t>Продажи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5014665" y="3842715"/>
            <a:ext cx="1620000" cy="468000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</a:rPr>
              <a:t>Закупки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6866469" y="3844872"/>
            <a:ext cx="1620000" cy="468000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</a:rPr>
              <a:t>Склад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3162860" y="5030037"/>
            <a:ext cx="1620000" cy="468000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</a:rPr>
              <a:t>Деньги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5014664" y="4452861"/>
            <a:ext cx="1620000" cy="468000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</a:rPr>
              <a:t>Зарплата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6866469" y="4452861"/>
            <a:ext cx="1620000" cy="468000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</a:rPr>
              <a:t>Производство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3162860" y="3849185"/>
            <a:ext cx="1620000" cy="468000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</a:rPr>
              <a:t>CRM</a:t>
            </a:r>
            <a:endParaRPr lang="ru-RU" sz="2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5014663" y="5036503"/>
            <a:ext cx="1620000" cy="468000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</a:rPr>
              <a:t>Прибыль</a:t>
            </a: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6866466" y="5036503"/>
            <a:ext cx="1620000" cy="468000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</a:rPr>
              <a:t>Отчетность</a:t>
            </a: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3162860" y="5661930"/>
            <a:ext cx="5328000" cy="368777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</a:rPr>
              <a:t>Интеграция с бухгалтерией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195" y="255767"/>
            <a:ext cx="1691428" cy="507429"/>
          </a:xfrm>
          <a:prstGeom prst="rect">
            <a:avLst/>
          </a:prstGeom>
        </p:spPr>
      </p:pic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4651244" y="906306"/>
            <a:ext cx="7157647" cy="54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Текущая архитектура 1С:УНСФ</a:t>
            </a:r>
          </a:p>
        </p:txBody>
      </p:sp>
    </p:spTree>
    <p:extLst>
      <p:ext uri="{BB962C8B-B14F-4D97-AF65-F5344CB8AC3E}">
        <p14:creationId xmlns:p14="http://schemas.microsoft.com/office/powerpoint/2010/main" val="169024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932837" y="1003748"/>
            <a:ext cx="6803786" cy="42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Какой основной процесс реализован в 1С:УНСФ</a:t>
            </a:r>
            <a:r>
              <a:rPr lang="ru-RU" altLang="ru-RU" sz="2000" b="1" dirty="0" smtClean="0">
                <a:solidFill>
                  <a:srgbClr val="F36D25"/>
                </a:solidFill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?</a:t>
            </a:r>
            <a:endParaRPr lang="ru-RU" altLang="ru-RU" sz="2000" b="1" dirty="0">
              <a:solidFill>
                <a:srgbClr val="F36D25"/>
              </a:solidFill>
              <a:latin typeface="Century Gothic" panose="020B0502020202020204" pitchFamily="34" charset="0"/>
              <a:ea typeface="Roboto" pitchFamily="2" charset="0"/>
              <a:cs typeface="Open Sans" pitchFamily="34" charset="0"/>
            </a:endParaRPr>
          </a:p>
        </p:txBody>
      </p:sp>
      <p:sp>
        <p:nvSpPr>
          <p:cNvPr id="3" name="Пятиугольник 2"/>
          <p:cNvSpPr/>
          <p:nvPr/>
        </p:nvSpPr>
        <p:spPr bwMode="auto">
          <a:xfrm>
            <a:off x="583096" y="1894114"/>
            <a:ext cx="3744000" cy="828000"/>
          </a:xfrm>
          <a:prstGeom prst="homePlate">
            <a:avLst/>
          </a:prstGeom>
          <a:solidFill>
            <a:srgbClr val="FFFF00">
              <a:alpha val="50000"/>
            </a:srgbClr>
          </a:solidFill>
          <a:ln w="444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000" b="1" dirty="0">
                <a:latin typeface="Century Gothic" panose="020B0502020202020204" pitchFamily="34" charset="0"/>
              </a:rPr>
              <a:t>Планирование</a:t>
            </a:r>
          </a:p>
        </p:txBody>
      </p:sp>
      <p:sp>
        <p:nvSpPr>
          <p:cNvPr id="4" name="Пятиугольник 3"/>
          <p:cNvSpPr/>
          <p:nvPr/>
        </p:nvSpPr>
        <p:spPr bwMode="auto">
          <a:xfrm>
            <a:off x="4399718" y="1894114"/>
            <a:ext cx="3744000" cy="828000"/>
          </a:xfrm>
          <a:prstGeom prst="homePlate">
            <a:avLst/>
          </a:prstGeom>
          <a:solidFill>
            <a:srgbClr val="FFFF00">
              <a:alpha val="50000"/>
            </a:srgbClr>
          </a:solidFill>
          <a:ln w="444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000" b="1" dirty="0">
                <a:latin typeface="Century Gothic" panose="020B0502020202020204" pitchFamily="34" charset="0"/>
              </a:rPr>
              <a:t>Производство</a:t>
            </a:r>
          </a:p>
        </p:txBody>
      </p:sp>
      <p:sp>
        <p:nvSpPr>
          <p:cNvPr id="5" name="Пятиугольник 4"/>
          <p:cNvSpPr/>
          <p:nvPr/>
        </p:nvSpPr>
        <p:spPr bwMode="auto">
          <a:xfrm>
            <a:off x="8205628" y="1894114"/>
            <a:ext cx="3744000" cy="828000"/>
          </a:xfrm>
          <a:prstGeom prst="homePlate">
            <a:avLst/>
          </a:prstGeom>
          <a:solidFill>
            <a:srgbClr val="FFFF00">
              <a:alpha val="50000"/>
            </a:srgbClr>
          </a:solidFill>
          <a:ln w="444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000" b="1" dirty="0">
                <a:latin typeface="Century Gothic" panose="020B0502020202020204" pitchFamily="34" charset="0"/>
              </a:rPr>
              <a:t>План-факт</a:t>
            </a:r>
          </a:p>
        </p:txBody>
      </p:sp>
      <p:sp>
        <p:nvSpPr>
          <p:cNvPr id="6" name="Стрелка вниз 5"/>
          <p:cNvSpPr/>
          <p:nvPr/>
        </p:nvSpPr>
        <p:spPr bwMode="auto">
          <a:xfrm>
            <a:off x="1696645" y="2850401"/>
            <a:ext cx="689113" cy="344556"/>
          </a:xfrm>
          <a:prstGeom prst="downArrow">
            <a:avLst/>
          </a:prstGeom>
          <a:solidFill>
            <a:srgbClr val="FFFF00">
              <a:alpha val="50000"/>
            </a:srgbClr>
          </a:solidFill>
          <a:ln w="444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ru-RU" sz="2000">
              <a:latin typeface="Arial" pitchFamily="34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583096" y="3323244"/>
            <a:ext cx="374400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131763" indent="-131763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000">
                <a:solidFill>
                  <a:srgbClr val="333333"/>
                </a:solidFill>
                <a:latin typeface="Arial" charset="0"/>
                <a:ea typeface="+mn-ea"/>
                <a:cs typeface="+mn-cs"/>
              </a:defRPr>
            </a:lvl1pPr>
            <a:lvl2pPr marL="854075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273175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92275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111375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68575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3025775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82975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940175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latin typeface="Century Gothic" panose="020B0502020202020204" pitchFamily="34" charset="0"/>
              </a:rPr>
              <a:t>загрузка сметы через АРПС;</a:t>
            </a:r>
            <a:endParaRPr lang="ru-RU" sz="14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latin typeface="Century Gothic" panose="020B0502020202020204" pitchFamily="34" charset="0"/>
              </a:rPr>
              <a:t>формирование календарных планов-графиков с построением диаграммы </a:t>
            </a:r>
            <a:r>
              <a:rPr lang="ru-RU" sz="1200" dirty="0" err="1">
                <a:latin typeface="Century Gothic" panose="020B0502020202020204" pitchFamily="34" charset="0"/>
              </a:rPr>
              <a:t>Ганта</a:t>
            </a:r>
            <a:r>
              <a:rPr lang="ru-RU" sz="1200" dirty="0">
                <a:latin typeface="Century Gothic" panose="020B0502020202020204" pitchFamily="34" charset="0"/>
              </a:rPr>
              <a:t> 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latin typeface="Century Gothic" panose="020B0502020202020204" pitchFamily="34" charset="0"/>
              </a:rPr>
              <a:t>на основании сметы;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latin typeface="Century Gothic" panose="020B0502020202020204" pitchFamily="34" charset="0"/>
              </a:rPr>
              <a:t>загрузка календарного плана-графика из </a:t>
            </a:r>
            <a:r>
              <a:rPr lang="en-US" sz="1050" dirty="0" smtClean="0">
                <a:latin typeface="Century Gothic" panose="020B0502020202020204" pitchFamily="34" charset="0"/>
              </a:rPr>
              <a:t>MS </a:t>
            </a:r>
            <a:r>
              <a:rPr lang="ru-RU" sz="1050" dirty="0" err="1" smtClean="0">
                <a:latin typeface="Century Gothic" panose="020B0502020202020204" pitchFamily="34" charset="0"/>
              </a:rPr>
              <a:t>Project</a:t>
            </a:r>
            <a:r>
              <a:rPr lang="en-US" sz="1050" dirty="0" smtClean="0">
                <a:latin typeface="Century Gothic" panose="020B0502020202020204" pitchFamily="34" charset="0"/>
              </a:rPr>
              <a:t> ©</a:t>
            </a:r>
            <a:r>
              <a:rPr lang="ru-RU" sz="1050" dirty="0" smtClean="0">
                <a:latin typeface="Century Gothic" panose="020B0502020202020204" pitchFamily="34" charset="0"/>
              </a:rPr>
              <a:t>;</a:t>
            </a:r>
            <a:endParaRPr lang="ru-RU" sz="105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latin typeface="Century Gothic" panose="020B0502020202020204" pitchFamily="34" charset="0"/>
              </a:rPr>
              <a:t>заполнение Бюджетов БДР и БДДС по объектам строительства на основе данных утвержденного календарного плана графика, стоимости материалов и ресурсов по данным договора с Заказчиком, и договоров с Подрядчиками;</a:t>
            </a:r>
            <a:endParaRPr lang="ru-RU" sz="14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latin typeface="Century Gothic" panose="020B0502020202020204" pitchFamily="34" charset="0"/>
              </a:rPr>
              <a:t>разделительная ведомость;</a:t>
            </a:r>
            <a:endParaRPr lang="ru-RU" sz="14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latin typeface="Century Gothic" panose="020B0502020202020204" pitchFamily="34" charset="0"/>
              </a:rPr>
              <a:t>договоры с Заказчиком и подрядчиками;</a:t>
            </a:r>
            <a:endParaRPr lang="ru-RU" sz="14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latin typeface="Century Gothic" panose="020B0502020202020204" pitchFamily="34" charset="0"/>
              </a:rPr>
              <a:t>план потребностей в материалах;</a:t>
            </a:r>
            <a:endParaRPr lang="ru-RU" sz="14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latin typeface="Century Gothic" panose="020B0502020202020204" pitchFamily="34" charset="0"/>
              </a:rPr>
              <a:t>договоры с поставщиками материалов;</a:t>
            </a:r>
            <a:endParaRPr lang="ru-RU" sz="14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latin typeface="Century Gothic" panose="020B0502020202020204" pitchFamily="34" charset="0"/>
              </a:rPr>
              <a:t>назначения на производство работ сотрудникам организации.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99718" y="3323244"/>
            <a:ext cx="3744000" cy="316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131763" lvl="1" indent="-131763" eaLnBrk="0" fontAlgn="base" hangingPunct="0">
              <a:buClr>
                <a:srgbClr val="CC0000"/>
              </a:buClr>
              <a:buSzPct val="60000"/>
              <a:buFont typeface="Wingdings" pitchFamily="2" charset="2"/>
              <a:buChar char="n"/>
            </a:pPr>
            <a:r>
              <a:rPr lang="ru-RU" sz="1200" dirty="0">
                <a:solidFill>
                  <a:srgbClr val="333333"/>
                </a:solidFill>
                <a:latin typeface="Century Gothic" panose="020B0502020202020204" pitchFamily="34" charset="0"/>
              </a:rPr>
              <a:t>закупка материалов, оплата поставщикам,  приемка материалов на склад от поставщиков</a:t>
            </a:r>
          </a:p>
          <a:p>
            <a:pPr marL="131763" lvl="1" indent="-131763" eaLnBrk="0" fontAlgn="base" hangingPunct="0">
              <a:buClr>
                <a:srgbClr val="CC0000"/>
              </a:buClr>
              <a:buSzPct val="60000"/>
              <a:buFont typeface="Wingdings" pitchFamily="2" charset="2"/>
              <a:buChar char="n"/>
            </a:pPr>
            <a:r>
              <a:rPr lang="ru-RU" sz="1200" dirty="0">
                <a:solidFill>
                  <a:srgbClr val="333333"/>
                </a:solidFill>
                <a:latin typeface="Century Gothic" panose="020B0502020202020204" pitchFamily="34" charset="0"/>
              </a:rPr>
              <a:t>списание материалов в производство</a:t>
            </a:r>
          </a:p>
          <a:p>
            <a:pPr marL="131763" lvl="1" indent="-131763" eaLnBrk="0" fontAlgn="base" hangingPunct="0">
              <a:buClr>
                <a:srgbClr val="CC0000"/>
              </a:buClr>
              <a:buSzPct val="60000"/>
              <a:buFont typeface="Wingdings" pitchFamily="2" charset="2"/>
              <a:buChar char="n"/>
            </a:pPr>
            <a:r>
              <a:rPr lang="ru-RU" sz="1200" dirty="0">
                <a:solidFill>
                  <a:srgbClr val="333333"/>
                </a:solidFill>
                <a:latin typeface="Century Gothic" panose="020B0502020202020204" pitchFamily="34" charset="0"/>
              </a:rPr>
              <a:t>учет трудозатрат, начисление з/п работникам</a:t>
            </a:r>
          </a:p>
          <a:p>
            <a:pPr marL="131763" lvl="1" indent="-131763" eaLnBrk="0" fontAlgn="base" hangingPunct="0">
              <a:buClr>
                <a:srgbClr val="CC0000"/>
              </a:buClr>
              <a:buSzPct val="60000"/>
              <a:buFont typeface="Wingdings" pitchFamily="2" charset="2"/>
              <a:buChar char="n"/>
            </a:pPr>
            <a:r>
              <a:rPr lang="ru-RU" sz="1200" dirty="0">
                <a:solidFill>
                  <a:srgbClr val="333333"/>
                </a:solidFill>
                <a:latin typeface="Century Gothic" panose="020B0502020202020204" pitchFamily="34" charset="0"/>
              </a:rPr>
              <a:t>отражение выполнения работ в КС-6а</a:t>
            </a:r>
          </a:p>
          <a:p>
            <a:pPr marL="131763" lvl="1" indent="-131763" eaLnBrk="0" fontAlgn="base" hangingPunct="0">
              <a:buClr>
                <a:srgbClr val="CC0000"/>
              </a:buClr>
              <a:buSzPct val="60000"/>
              <a:buFont typeface="Wingdings" pitchFamily="2" charset="2"/>
              <a:buChar char="n"/>
            </a:pPr>
            <a:r>
              <a:rPr lang="ru-RU" sz="1200" dirty="0">
                <a:solidFill>
                  <a:srgbClr val="333333"/>
                </a:solidFill>
                <a:latin typeface="Century Gothic" panose="020B0502020202020204" pitchFamily="34" charset="0"/>
              </a:rPr>
              <a:t>приемка выполненных работ от Подрядчиков</a:t>
            </a:r>
          </a:p>
          <a:p>
            <a:pPr marL="131763" lvl="1" indent="-131763" eaLnBrk="0" fontAlgn="base" hangingPunct="0">
              <a:buClr>
                <a:srgbClr val="CC0000"/>
              </a:buClr>
              <a:buSzPct val="60000"/>
              <a:buFont typeface="Wingdings" pitchFamily="2" charset="2"/>
              <a:buChar char="n"/>
            </a:pPr>
            <a:r>
              <a:rPr lang="ru-RU" sz="1200" dirty="0">
                <a:solidFill>
                  <a:srgbClr val="333333"/>
                </a:solidFill>
                <a:latin typeface="Century Gothic" panose="020B0502020202020204" pitchFamily="34" charset="0"/>
              </a:rPr>
              <a:t>сдача выполненных работ Заказчику, КС-2, получение ДС от Заказчика</a:t>
            </a:r>
          </a:p>
          <a:p>
            <a:pPr marL="131763" lvl="1" indent="-131763" eaLnBrk="0" fontAlgn="base" hangingPunct="0">
              <a:buClr>
                <a:srgbClr val="CC0000"/>
              </a:buClr>
              <a:buSzPct val="60000"/>
              <a:buFont typeface="Wingdings" pitchFamily="2" charset="2"/>
              <a:buChar char="n"/>
            </a:pPr>
            <a:r>
              <a:rPr lang="ru-RU" sz="1200" dirty="0">
                <a:solidFill>
                  <a:srgbClr val="333333"/>
                </a:solidFill>
                <a:latin typeface="Century Gothic" panose="020B0502020202020204" pitchFamily="34" charset="0"/>
              </a:rPr>
              <a:t>закрытие месяца.</a:t>
            </a:r>
          </a:p>
        </p:txBody>
      </p:sp>
      <p:sp>
        <p:nvSpPr>
          <p:cNvPr id="9" name="Стрелка вниз 8"/>
          <p:cNvSpPr/>
          <p:nvPr/>
        </p:nvSpPr>
        <p:spPr bwMode="auto">
          <a:xfrm>
            <a:off x="5634710" y="2850401"/>
            <a:ext cx="689113" cy="344556"/>
          </a:xfrm>
          <a:prstGeom prst="downArrow">
            <a:avLst/>
          </a:prstGeom>
          <a:solidFill>
            <a:srgbClr val="FFFF00">
              <a:alpha val="50000"/>
            </a:srgbClr>
          </a:solidFill>
          <a:ln w="444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ru-RU" sz="2000"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43718" y="3323250"/>
            <a:ext cx="37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763" lvl="1" indent="-131763" eaLnBrk="0" fontAlgn="base" hangingPunct="0">
              <a:buClr>
                <a:srgbClr val="CC0000"/>
              </a:buClr>
              <a:buSzPct val="60000"/>
              <a:buFont typeface="Wingdings" pitchFamily="2" charset="2"/>
              <a:buChar char="n"/>
            </a:pPr>
            <a:r>
              <a:rPr lang="ru-RU" sz="1200" dirty="0">
                <a:solidFill>
                  <a:srgbClr val="333333"/>
                </a:solidFill>
                <a:latin typeface="Century Gothic" panose="020B0502020202020204" pitchFamily="34" charset="0"/>
              </a:rPr>
              <a:t>выполнения работ;</a:t>
            </a:r>
          </a:p>
          <a:p>
            <a:pPr marL="131763" lvl="1" indent="-131763" eaLnBrk="0" fontAlgn="base" hangingPunct="0">
              <a:buClr>
                <a:srgbClr val="CC0000"/>
              </a:buClr>
              <a:buSzPct val="60000"/>
              <a:buFont typeface="Wingdings" pitchFamily="2" charset="2"/>
              <a:buChar char="n"/>
            </a:pPr>
            <a:r>
              <a:rPr lang="ru-RU" sz="1200" dirty="0">
                <a:solidFill>
                  <a:srgbClr val="333333"/>
                </a:solidFill>
                <a:latin typeface="Century Gothic" panose="020B0502020202020204" pitchFamily="34" charset="0"/>
              </a:rPr>
              <a:t>обеспечение и использование материалов;</a:t>
            </a:r>
          </a:p>
          <a:p>
            <a:pPr marL="131763" lvl="1" indent="-131763" eaLnBrk="0" fontAlgn="base" hangingPunct="0">
              <a:buClr>
                <a:srgbClr val="CC0000"/>
              </a:buClr>
              <a:buSzPct val="60000"/>
              <a:buFont typeface="Wingdings" pitchFamily="2" charset="2"/>
              <a:buChar char="n"/>
            </a:pPr>
            <a:r>
              <a:rPr lang="ru-RU" sz="1200" dirty="0">
                <a:solidFill>
                  <a:srgbClr val="333333"/>
                </a:solidFill>
                <a:latin typeface="Century Gothic" panose="020B0502020202020204" pitchFamily="34" charset="0"/>
              </a:rPr>
              <a:t>использование человеческих ресурсов;</a:t>
            </a:r>
          </a:p>
          <a:p>
            <a:pPr marL="131763" lvl="1" indent="-131763" eaLnBrk="0" fontAlgn="base" hangingPunct="0">
              <a:buClr>
                <a:srgbClr val="CC0000"/>
              </a:buClr>
              <a:buSzPct val="60000"/>
              <a:buFont typeface="Wingdings" pitchFamily="2" charset="2"/>
              <a:buChar char="n"/>
            </a:pPr>
            <a:r>
              <a:rPr lang="ru-RU" sz="1200" dirty="0">
                <a:solidFill>
                  <a:srgbClr val="333333"/>
                </a:solidFill>
                <a:latin typeface="Century Gothic" panose="020B0502020202020204" pitchFamily="34" charset="0"/>
              </a:rPr>
              <a:t>выручки и затрат по объектам строительства;</a:t>
            </a:r>
          </a:p>
          <a:p>
            <a:pPr marL="131763" lvl="1" indent="-131763" eaLnBrk="0" fontAlgn="base" hangingPunct="0">
              <a:buClr>
                <a:srgbClr val="CC0000"/>
              </a:buClr>
              <a:buSzPct val="60000"/>
              <a:buFont typeface="Wingdings" pitchFamily="2" charset="2"/>
              <a:buChar char="n"/>
            </a:pPr>
            <a:r>
              <a:rPr lang="ru-RU" sz="1200" dirty="0">
                <a:solidFill>
                  <a:srgbClr val="333333"/>
                </a:solidFill>
                <a:latin typeface="Century Gothic" panose="020B0502020202020204" pitchFamily="34" charset="0"/>
              </a:rPr>
              <a:t>расходования денежных средств</a:t>
            </a:r>
          </a:p>
          <a:p>
            <a:pPr marL="131763" lvl="1" indent="-131763" eaLnBrk="0" fontAlgn="base" hangingPunct="0">
              <a:buClr>
                <a:srgbClr val="CC0000"/>
              </a:buClr>
              <a:buSzPct val="60000"/>
              <a:buFont typeface="Wingdings" pitchFamily="2" charset="2"/>
              <a:buChar char="n"/>
            </a:pPr>
            <a:r>
              <a:rPr lang="ru-RU" sz="1200" dirty="0">
                <a:solidFill>
                  <a:srgbClr val="333333"/>
                </a:solidFill>
                <a:latin typeface="Century Gothic" panose="020B0502020202020204" pitchFamily="34" charset="0"/>
              </a:rPr>
              <a:t>финансовый результат.</a:t>
            </a:r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9422290" y="2850401"/>
            <a:ext cx="689113" cy="344556"/>
          </a:xfrm>
          <a:prstGeom prst="downArrow">
            <a:avLst/>
          </a:prstGeom>
          <a:solidFill>
            <a:srgbClr val="FFFF00">
              <a:alpha val="50000"/>
            </a:srgbClr>
          </a:solidFill>
          <a:ln w="444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ru-RU" sz="2000">
              <a:latin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195" y="255767"/>
            <a:ext cx="1691428" cy="50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3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0" y="2200637"/>
            <a:ext cx="12192000" cy="280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F36D25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ЧАСТЬ №2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000" b="1" dirty="0">
              <a:solidFill>
                <a:srgbClr val="F36D25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  <a:ea typeface="Roboto" pitchFamily="2" charset="0"/>
              <a:cs typeface="Open Sans" pitchFamily="34" charset="0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dirty="0">
                <a:solidFill>
                  <a:srgbClr val="F36D25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Каковы основные функции </a:t>
            </a:r>
            <a:r>
              <a:rPr lang="ru-RU" altLang="ru-RU" sz="4400" b="1" dirty="0" smtClean="0">
                <a:solidFill>
                  <a:srgbClr val="F36D25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Roboto" pitchFamily="2" charset="0"/>
                <a:cs typeface="Open Sans" pitchFamily="34" charset="0"/>
              </a:rPr>
              <a:t>1С:УНСФ?</a:t>
            </a:r>
            <a:endParaRPr lang="ru-RU" altLang="ru-RU" sz="4400" b="1" dirty="0">
              <a:solidFill>
                <a:srgbClr val="F36D25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  <a:ea typeface="Roboto" pitchFamily="2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36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резентация1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1420</Words>
  <Application>Microsoft Office PowerPoint</Application>
  <PresentationFormat>Широкоэкранный</PresentationFormat>
  <Paragraphs>195</Paragraphs>
  <Slides>35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35</vt:i4>
      </vt:variant>
    </vt:vector>
  </HeadingPairs>
  <TitlesOfParts>
    <vt:vector size="47" baseType="lpstr">
      <vt:lpstr>Century Gothic</vt:lpstr>
      <vt:lpstr>Arial Narrow</vt:lpstr>
      <vt:lpstr>Carme</vt:lpstr>
      <vt:lpstr>Roboto</vt:lpstr>
      <vt:lpstr>Calibri</vt:lpstr>
      <vt:lpstr>Wingdings</vt:lpstr>
      <vt:lpstr>Times New Roman</vt:lpstr>
      <vt:lpstr>Open Sans</vt:lpstr>
      <vt:lpstr>Arial</vt:lpstr>
      <vt:lpstr>Презентация1</vt:lpstr>
      <vt:lpstr>1_Презентация1</vt:lpstr>
      <vt:lpstr>Специальное оформление</vt:lpstr>
      <vt:lpstr>Презентация PowerPoint</vt:lpstr>
      <vt:lpstr>Презентация PowerPoint</vt:lpstr>
      <vt:lpstr>На базе чего разработан 1С:УНСФ?</vt:lpstr>
      <vt:lpstr>Для кого разработана программа 1С:УНСФ?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GriI</dc:creator>
  <cp:lastModifiedBy>Titova Svetlana</cp:lastModifiedBy>
  <cp:revision>11</cp:revision>
  <dcterms:modified xsi:type="dcterms:W3CDTF">2018-09-14T12:00:21Z</dcterms:modified>
</cp:coreProperties>
</file>